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5" r:id="rId3"/>
    <p:sldId id="308" r:id="rId4"/>
    <p:sldId id="309" r:id="rId5"/>
    <p:sldId id="295" r:id="rId6"/>
    <p:sldId id="294" r:id="rId7"/>
    <p:sldId id="291" r:id="rId8"/>
    <p:sldId id="293" r:id="rId9"/>
    <p:sldId id="290" r:id="rId10"/>
    <p:sldId id="292" r:id="rId11"/>
    <p:sldId id="287" r:id="rId12"/>
    <p:sldId id="296" r:id="rId13"/>
    <p:sldId id="297" r:id="rId14"/>
    <p:sldId id="298" r:id="rId15"/>
    <p:sldId id="299" r:id="rId16"/>
    <p:sldId id="262" r:id="rId17"/>
    <p:sldId id="264" r:id="rId18"/>
    <p:sldId id="269" r:id="rId19"/>
    <p:sldId id="271" r:id="rId20"/>
    <p:sldId id="272" r:id="rId21"/>
    <p:sldId id="273" r:id="rId22"/>
    <p:sldId id="306" r:id="rId23"/>
    <p:sldId id="275" r:id="rId24"/>
    <p:sldId id="281" r:id="rId25"/>
    <p:sldId id="280" r:id="rId26"/>
    <p:sldId id="277" r:id="rId27"/>
    <p:sldId id="304" r:id="rId28"/>
    <p:sldId id="310" r:id="rId29"/>
    <p:sldId id="312" r:id="rId30"/>
    <p:sldId id="30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2024" autoAdjust="0"/>
  </p:normalViewPr>
  <p:slideViewPr>
    <p:cSldViewPr snapToGrid="0" snapToObjects="1">
      <p:cViewPr varScale="1">
        <p:scale>
          <a:sx n="123" d="100"/>
          <a:sy n="123" d="100"/>
        </p:scale>
        <p:origin x="-968" y="-96"/>
      </p:cViewPr>
      <p:guideLst>
        <p:guide orient="horz" pos="2160"/>
        <p:guide pos="2880"/>
      </p:guideLst>
    </p:cSldViewPr>
  </p:slideViewPr>
  <p:outlineViewPr>
    <p:cViewPr>
      <p:scale>
        <a:sx n="33" d="100"/>
        <a:sy n="33" d="100"/>
      </p:scale>
      <p:origin x="0" y="53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1F327-F441-7F48-B23A-037F5C62DB71}" type="datetimeFigureOut">
              <a:rPr lang="en-US" smtClean="0"/>
              <a:t>20/04/14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B8DC4-B1DE-9044-B5A2-81A2E33A555C}" type="slidenum">
              <a:rPr lang="fr-FR" smtClean="0"/>
              <a:t>‹#›</a:t>
            </a:fld>
            <a:endParaRPr lang="fr-FR"/>
          </a:p>
        </p:txBody>
      </p:sp>
    </p:spTree>
    <p:extLst>
      <p:ext uri="{BB962C8B-B14F-4D97-AF65-F5344CB8AC3E}">
        <p14:creationId xmlns:p14="http://schemas.microsoft.com/office/powerpoint/2010/main" val="2632335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a:t>
            </a:fld>
            <a:endParaRPr lang="fr-FR" dirty="0"/>
          </a:p>
        </p:txBody>
      </p:sp>
    </p:spTree>
    <p:extLst>
      <p:ext uri="{BB962C8B-B14F-4D97-AF65-F5344CB8AC3E}">
        <p14:creationId xmlns:p14="http://schemas.microsoft.com/office/powerpoint/2010/main" val="138740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Nette corrélation entre les pratiques écologiques et les logiques de calcul économique. </a:t>
            </a:r>
          </a:p>
          <a:p>
            <a:r>
              <a:rPr lang="fr-FR" dirty="0" smtClean="0"/>
              <a:t>Homo -</a:t>
            </a:r>
            <a:r>
              <a:rPr lang="fr-FR" dirty="0" err="1" smtClean="0"/>
              <a:t>économicus</a:t>
            </a:r>
            <a:r>
              <a:rPr lang="fr-FR" dirty="0" smtClean="0"/>
              <a:t>, la logique de calcul économique est prédominante sur les pratiques écologiques. Toutes les actions sont dirigées vers une recherche de rentabilité. Leurs actions sont donc définies en fonction de leur budget recherchant à maximiser l’utilité, c’est-à-dire le plaisir associé à la consommation de leur bien. </a:t>
            </a:r>
          </a:p>
          <a:p>
            <a:r>
              <a:rPr lang="fr-FR" dirty="0" smtClean="0"/>
              <a:t>Pour les consciencieux et les optimisateurs, on observe qu’ils se trouvent tout deux sur le même segment dans la logique de calcul économique, entre estimation des pertes, jusqu’au calcul de rentabilité. Cependant leurs pratiques écologiques les départagent. Les optimisateurs vont être dans des pratiques écologiques minimales passant par l’information ou la pédagogie, tandis que les consciencieux vont être davantage engagés dans leurs pratiques écologiques. Cela va passer par un effort financier dans la recherche d’actions engageantes jusqu’à des actions quotidiennes d’engagement écologique. </a:t>
            </a:r>
          </a:p>
          <a:p>
            <a:r>
              <a:rPr lang="fr-FR" dirty="0" smtClean="0"/>
              <a:t>Enfin pour les écolos, ils sont dans l’effort quotidien pour l’écologie. La logique de calcul économique n’est pas présente dans leur discours. Leurs valeurs écologiques prédominent sur leur logique de calcul économique. Nous retrouvons des écolos engagés dans des actions citoyennes d’éoliennes partagées, actions leur demandant un investissement financier mais aussi en terme de temps accordé.</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13</a:t>
            </a:fld>
            <a:endParaRPr lang="fr-FR"/>
          </a:p>
        </p:txBody>
      </p:sp>
    </p:spTree>
    <p:extLst>
      <p:ext uri="{BB962C8B-B14F-4D97-AF65-F5344CB8AC3E}">
        <p14:creationId xmlns:p14="http://schemas.microsoft.com/office/powerpoint/2010/main" val="347925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Nette corrélation entre les pratiques écologiques et les logiques de calcul économique. </a:t>
            </a:r>
          </a:p>
          <a:p>
            <a:r>
              <a:rPr lang="fr-FR" dirty="0" smtClean="0"/>
              <a:t>Homo -</a:t>
            </a:r>
            <a:r>
              <a:rPr lang="fr-FR" dirty="0" err="1" smtClean="0"/>
              <a:t>économicus</a:t>
            </a:r>
            <a:r>
              <a:rPr lang="fr-FR" dirty="0" smtClean="0"/>
              <a:t>, la logique de calcul économique est prédominante sur les pratiques écologiques. Toutes les actions sont dirigées vers une recherche de rentabilité. Leurs actions sont donc définies en fonction de leur budget recherchant à maximiser l’utilité, c’est-à-dire le plaisir associé à la consommation de leur bien. </a:t>
            </a:r>
          </a:p>
          <a:p>
            <a:r>
              <a:rPr lang="fr-FR" dirty="0" smtClean="0"/>
              <a:t>Pour les consciencieux et les optimisateurs, on observe qu’ils se trouvent tout deux sur le même segment dans la logique de calcul économique, entre estimation des pertes, jusqu’au calcul de rentabilité. Cependant leurs pratiques écologiques les départagent. Les optimisateurs vont être dans des pratiques écologiques minimales passant par l’information ou la pédagogie, tandis que les consciencieux vont être davantage engagés dans leurs pratiques écologiques. Cela va passer par un effort financier dans la recherche d’actions engageantes jusqu’à des actions quotidiennes d’engagement écologique. </a:t>
            </a:r>
          </a:p>
          <a:p>
            <a:r>
              <a:rPr lang="fr-FR" dirty="0" smtClean="0"/>
              <a:t>Enfin pour les écolos, ils sont dans l’effort quotidien pour l’écologie. La logique de calcul économique n’est pas présente dans leur discours. Leurs valeurs écologiques prédominent sur leur logique de calcul économique. Nous retrouvons des écolos engagés dans des actions citoyennes d’éoliennes partagées, actions leur demandant un investissement financier mais aussi en terme de temps accordé.</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14</a:t>
            </a:fld>
            <a:endParaRPr lang="fr-FR"/>
          </a:p>
        </p:txBody>
      </p:sp>
    </p:spTree>
    <p:extLst>
      <p:ext uri="{BB962C8B-B14F-4D97-AF65-F5344CB8AC3E}">
        <p14:creationId xmlns:p14="http://schemas.microsoft.com/office/powerpoint/2010/main" val="347925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Nette corrélation entre les pratiques écologiques et les logiques de calcul économique. </a:t>
            </a:r>
          </a:p>
          <a:p>
            <a:r>
              <a:rPr lang="fr-FR" dirty="0" smtClean="0"/>
              <a:t>Homo -</a:t>
            </a:r>
            <a:r>
              <a:rPr lang="fr-FR" dirty="0" err="1" smtClean="0"/>
              <a:t>économicus</a:t>
            </a:r>
            <a:r>
              <a:rPr lang="fr-FR" dirty="0" smtClean="0"/>
              <a:t>, la logique de calcul économique est prédominante sur les pratiques écologiques. Toutes les actions sont dirigées vers une recherche de rentabilité. Leurs actions sont donc définies en fonction de leur budget recherchant à maximiser l’utilité, c’est-à-dire le plaisir associé à la consommation de leur bien. </a:t>
            </a:r>
          </a:p>
          <a:p>
            <a:r>
              <a:rPr lang="fr-FR" dirty="0" smtClean="0"/>
              <a:t>Pour les consciencieux et les optimisateurs, on observe qu’ils se trouvent tout deux sur le même segment dans la logique de calcul économique, entre estimation des pertes, jusqu’au calcul de rentabilité. Cependant leurs pratiques écologiques les départagent. Les optimisateurs vont être dans des pratiques écologiques minimales passant par l’information ou la pédagogie, tandis que les consciencieux vont être davantage engagés dans leurs pratiques écologiques. Cela va passer par un effort financier dans la recherche d’actions engageantes jusqu’à des actions quotidiennes d’engagement écologique. </a:t>
            </a:r>
          </a:p>
          <a:p>
            <a:r>
              <a:rPr lang="fr-FR" dirty="0" smtClean="0"/>
              <a:t>Enfin pour les écolos, ils sont dans l’effort quotidien pour l’écologie. La logique de calcul économique n’est pas présente dans leur discours. Leurs valeurs écologiques prédominent sur leur logique de calcul économique. Nous retrouvons des écolos engagés dans des actions citoyennes d’éoliennes partagées, actions leur demandant un investissement financier mais aussi en terme de temps accordé.</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15</a:t>
            </a:fld>
            <a:endParaRPr lang="fr-FR"/>
          </a:p>
        </p:txBody>
      </p:sp>
    </p:spTree>
    <p:extLst>
      <p:ext uri="{BB962C8B-B14F-4D97-AF65-F5344CB8AC3E}">
        <p14:creationId xmlns:p14="http://schemas.microsoft.com/office/powerpoint/2010/main" val="347925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On observe une nette corrélation entre pratiques écologiques et maitrise de la consommation. </a:t>
            </a:r>
          </a:p>
          <a:p>
            <a:r>
              <a:rPr lang="fr-FR" dirty="0" smtClean="0"/>
              <a:t>Les homo-</a:t>
            </a:r>
            <a:r>
              <a:rPr lang="fr-FR" dirty="0" err="1" smtClean="0"/>
              <a:t>économicus</a:t>
            </a:r>
            <a:r>
              <a:rPr lang="fr-FR" dirty="0" smtClean="0"/>
              <a:t> qui ont des pratiques écologiques inexistantes ne font pas attention à maitriser leur énergie. Ils ne mettent en œuvre aucune action pour maitriser leur énergie. </a:t>
            </a:r>
          </a:p>
          <a:p>
            <a:r>
              <a:rPr lang="fr-FR" dirty="0" smtClean="0"/>
              <a:t>Les optimisateur et les consciencieux vont tout deux chercher à maitriser leur consommation d’énergie. Les deux groupes se différencient par leurs pratiques écologiques. </a:t>
            </a:r>
          </a:p>
          <a:p>
            <a:r>
              <a:rPr lang="fr-FR" dirty="0" smtClean="0"/>
              <a:t>Les écolos vont chercher à maitriser au maximum leur énergie, ceci pour des raisons écologiques.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16</a:t>
            </a:fld>
            <a:endParaRPr lang="fr-FR"/>
          </a:p>
        </p:txBody>
      </p:sp>
    </p:spTree>
    <p:extLst>
      <p:ext uri="{BB962C8B-B14F-4D97-AF65-F5344CB8AC3E}">
        <p14:creationId xmlns:p14="http://schemas.microsoft.com/office/powerpoint/2010/main" val="423228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Paradoxalement, les homo-</a:t>
            </a:r>
            <a:r>
              <a:rPr lang="fr-FR" dirty="0" err="1" smtClean="0"/>
              <a:t>économicus</a:t>
            </a:r>
            <a:r>
              <a:rPr lang="fr-FR" dirty="0" smtClean="0"/>
              <a:t> recherchent à maximiser l’utilité et font des calculs de rentabilité mais ce n’est pas pour autant qu’ils maitrisent leur énergie. Cela est trop contraignant pour eux au quotidien de rechercher à maitriser leur consommation. </a:t>
            </a:r>
          </a:p>
          <a:p>
            <a:r>
              <a:rPr lang="fr-FR" dirty="0" smtClean="0"/>
              <a:t>On constate aussi que les écolos cherchent à maitriser leur consommation d’énergie et pourtant ne font aucun calcul économique. On peut ainsi en déduire que leur maitrise de leur consommation est dirigée par leurs motivations écologiques.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17</a:t>
            </a:fld>
            <a:endParaRPr lang="fr-FR"/>
          </a:p>
        </p:txBody>
      </p:sp>
    </p:spTree>
    <p:extLst>
      <p:ext uri="{BB962C8B-B14F-4D97-AF65-F5344CB8AC3E}">
        <p14:creationId xmlns:p14="http://schemas.microsoft.com/office/powerpoint/2010/main" val="114637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Selon cette matrice, nous pouvons observer qu’il y a une corrélation entre la pratique technique et la maitrise de la consommation d’énergie. </a:t>
            </a:r>
          </a:p>
          <a:p>
            <a:r>
              <a:rPr lang="fr-FR" dirty="0" smtClean="0"/>
              <a:t>Les individus qui bricolent ou qui participe activement à l’installation de leur système sont aussi ceux qui cherchent à maitriser leur consommation d’énergie. Inversement, ceux qui ont très peu de compétences techniques ne vont pas chercher à maitriser leur consommation d’énergie.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18</a:t>
            </a:fld>
            <a:endParaRPr lang="fr-FR"/>
          </a:p>
        </p:txBody>
      </p:sp>
    </p:spTree>
    <p:extLst>
      <p:ext uri="{BB962C8B-B14F-4D97-AF65-F5344CB8AC3E}">
        <p14:creationId xmlns:p14="http://schemas.microsoft.com/office/powerpoint/2010/main" val="131297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Cette matrice montre que plus les usagers cherchent à maitriser leur consommation d’énergie, plus leur flexibilité thermique est importante.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21</a:t>
            </a:fld>
            <a:endParaRPr lang="fr-FR"/>
          </a:p>
        </p:txBody>
      </p:sp>
    </p:spTree>
    <p:extLst>
      <p:ext uri="{BB962C8B-B14F-4D97-AF65-F5344CB8AC3E}">
        <p14:creationId xmlns:p14="http://schemas.microsoft.com/office/powerpoint/2010/main" val="168480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Son mot d’ordre c’est le </a:t>
            </a:r>
            <a:r>
              <a:rPr lang="fr-FR" b="1" dirty="0" smtClean="0"/>
              <a:t>confort</a:t>
            </a:r>
            <a:r>
              <a:rPr lang="fr-FR" dirty="0" smtClean="0"/>
              <a:t>. Afin de suivre cet objectif, il mettra tout en œuvre pour que le confort de la famille (du profit) soit respecté. C’est pour cela que sa </a:t>
            </a:r>
            <a:r>
              <a:rPr lang="fr-FR" b="1" dirty="0" smtClean="0"/>
              <a:t>flexibilité en terme de variation de température est faible</a:t>
            </a:r>
            <a:r>
              <a:rPr lang="fr-FR" dirty="0" smtClean="0"/>
              <a:t>. Il privilégie souvent une température constante. </a:t>
            </a:r>
          </a:p>
          <a:p>
            <a:r>
              <a:rPr lang="fr-FR" dirty="0" smtClean="0"/>
              <a:t>La </a:t>
            </a:r>
            <a:r>
              <a:rPr lang="fr-FR" b="1" dirty="0" smtClean="0"/>
              <a:t>logique économique est prédominante </a:t>
            </a:r>
            <a:r>
              <a:rPr lang="fr-FR" dirty="0" smtClean="0"/>
              <a:t>sur toutes ses actions et dans son discours. Il recherche la rentabilité avant tout, tout en assurant le confort optimal de sa famille. </a:t>
            </a:r>
          </a:p>
          <a:p>
            <a:r>
              <a:rPr lang="fr-FR" dirty="0" smtClean="0"/>
              <a:t>Il a souvent peu de compétences techniques ou ne suscite que très peu d’intérêt pour la programmation de ses différents appareils. C’est pourquoi de nombreux choix vont être délégué à la technique. La PAC est ainsi un appareil autonome « vivant sa vie et remplissant ses fonctions ». </a:t>
            </a:r>
          </a:p>
          <a:p>
            <a:r>
              <a:rPr lang="fr-FR" dirty="0" smtClean="0"/>
              <a:t>L’écologie ou la prise en compte de l’environnement coûte trop cher et ne fait pas partie de ses priorités.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23</a:t>
            </a:fld>
            <a:endParaRPr lang="fr-FR"/>
          </a:p>
        </p:txBody>
      </p:sp>
    </p:spTree>
    <p:extLst>
      <p:ext uri="{BB962C8B-B14F-4D97-AF65-F5344CB8AC3E}">
        <p14:creationId xmlns:p14="http://schemas.microsoft.com/office/powerpoint/2010/main" val="2503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Son mot d’ordre c’est le contrôle. L’optimisateur a pour objectif de maitriser sa consommation. Il est contre toute fuite d’énergie et pour cela il va tout mettre en œuvre pour avoir le contrôle sur ses appareils. </a:t>
            </a:r>
          </a:p>
          <a:p>
            <a:r>
              <a:rPr lang="fr-FR" dirty="0" smtClean="0"/>
              <a:t>Il adopte une démarche empirique pour le réglage de sa PAC, cherchant ainsi à affiner sa programmation. Il a des compétences techniques qui lui permettent de prendre en main les différents programmes. La PAC a été programmée afin de s’assurer qu’elle ait le bon réglage.</a:t>
            </a:r>
          </a:p>
          <a:p>
            <a:r>
              <a:rPr lang="fr-FR" dirty="0" smtClean="0"/>
              <a:t> La logique économique est dominante dans ses actions. L’écologie coûte trop cher.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24</a:t>
            </a:fld>
            <a:endParaRPr lang="fr-FR"/>
          </a:p>
        </p:txBody>
      </p:sp>
    </p:spTree>
    <p:extLst>
      <p:ext uri="{BB962C8B-B14F-4D97-AF65-F5344CB8AC3E}">
        <p14:creationId xmlns:p14="http://schemas.microsoft.com/office/powerpoint/2010/main" val="132667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 veut être considéré comme responsable. Il prend en compte l’environnement mais ne veut pas s’extrémiser. Ses actions sont le résultat d’un compromis entre une logique économique et une logique écologique. Un investissement environnemental doit rester compétitif sur le marché pour être pris en compte. </a:t>
            </a:r>
          </a:p>
          <a:p>
            <a:r>
              <a:rPr lang="fr-FR" dirty="0" smtClean="0"/>
              <a:t>Le consciencieux va maitriser sa consommation et éviter les pertes d’énergies pour d’une part réduire sa facture mais aussi agir de manière responsable.</a:t>
            </a:r>
          </a:p>
          <a:p>
            <a:r>
              <a:rPr lang="fr-FR" dirty="0" smtClean="0"/>
              <a:t> Le consciencieux a souvent des compétences techniques qui lui permettent d’adopter une démarche réflexive sur ses appareils.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25</a:t>
            </a:fld>
            <a:endParaRPr lang="fr-FR"/>
          </a:p>
        </p:txBody>
      </p:sp>
    </p:spTree>
    <p:extLst>
      <p:ext uri="{BB962C8B-B14F-4D97-AF65-F5344CB8AC3E}">
        <p14:creationId xmlns:p14="http://schemas.microsoft.com/office/powerpoint/2010/main" val="37383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Etude de </a:t>
            </a:r>
            <a:r>
              <a:rPr lang="en-GB" dirty="0" err="1" smtClean="0"/>
              <a:t>cas</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D65B8DC4-B1DE-9044-B5A2-81A2E33A555C}" type="slidenum">
              <a:rPr lang="fr-FR" smtClean="0"/>
              <a:t>3</a:t>
            </a:fld>
            <a:endParaRPr lang="fr-FR"/>
          </a:p>
        </p:txBody>
      </p:sp>
    </p:spTree>
    <p:extLst>
      <p:ext uri="{BB962C8B-B14F-4D97-AF65-F5344CB8AC3E}">
        <p14:creationId xmlns:p14="http://schemas.microsoft.com/office/powerpoint/2010/main" val="204319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Sa conscience écologique est importante et il essaye de tout mettre en œuvre pour le faire valoir dans ses actions quotidiennes.</a:t>
            </a:r>
          </a:p>
          <a:p>
            <a:r>
              <a:rPr lang="fr-FR" dirty="0" smtClean="0"/>
              <a:t> Il essaye de consommer durable ou locale. Il fait attention à la consommation de ses différents appareils ou à l’étiquetage. </a:t>
            </a:r>
          </a:p>
          <a:p>
            <a:r>
              <a:rPr lang="fr-FR" dirty="0" smtClean="0"/>
              <a:t>Le choix d’avoir une PAC ou de choisir un fournisseur d’énergie verte n’est pas un choix laissé au hasard mais une forme d’engagement. </a:t>
            </a:r>
          </a:p>
          <a:p>
            <a:r>
              <a:rPr lang="fr-FR" dirty="0" smtClean="0"/>
              <a:t>Il a souvent des compétences techniques ou un intérêt pour la compréhension de ses appareils qui lui permettent de programmer ses appareils et de réguler au mieux sa pompe à chaleur. </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26</a:t>
            </a:fld>
            <a:endParaRPr lang="fr-FR"/>
          </a:p>
        </p:txBody>
      </p:sp>
    </p:spTree>
    <p:extLst>
      <p:ext uri="{BB962C8B-B14F-4D97-AF65-F5344CB8AC3E}">
        <p14:creationId xmlns:p14="http://schemas.microsoft.com/office/powerpoint/2010/main" val="407810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Optimisation (bien utiliser, système automatisé, recherche meilleur réglage de la PAC)</a:t>
            </a:r>
            <a:r>
              <a:rPr lang="fr-FR" dirty="0" smtClean="0"/>
              <a:t> </a:t>
            </a:r>
          </a:p>
          <a:p>
            <a:r>
              <a:rPr lang="fr-FR" sz="1200" b="0" i="0" u="none" strike="noStrike" kern="1200" dirty="0" smtClean="0">
                <a:solidFill>
                  <a:schemeClr val="tx1"/>
                </a:solidFill>
                <a:effectLst/>
                <a:latin typeface="+mn-lt"/>
                <a:ea typeface="+mn-ea"/>
                <a:cs typeface="+mn-cs"/>
              </a:rPr>
              <a:t>Aide au réseau (rendre service plus que par le profit, aider l'équilibrage, s'engager dans la gestion du réseau, compteur intelligent suite logique )</a:t>
            </a:r>
            <a:r>
              <a:rPr lang="fr-FR" dirty="0" smtClean="0"/>
              <a:t> </a:t>
            </a:r>
          </a:p>
          <a:p>
            <a:r>
              <a:rPr lang="fr-FR" sz="1200" b="0" i="0" u="none" strike="noStrike" kern="1200" dirty="0" smtClean="0">
                <a:solidFill>
                  <a:schemeClr val="tx1"/>
                </a:solidFill>
                <a:effectLst/>
                <a:latin typeface="+mn-lt"/>
                <a:ea typeface="+mn-ea"/>
                <a:cs typeface="+mn-cs"/>
              </a:rPr>
              <a:t>Action collective (ne pas se sentir isolé dans l'action)</a:t>
            </a:r>
            <a:r>
              <a:rPr lang="fr-FR" dirty="0" smtClean="0"/>
              <a:t> </a:t>
            </a:r>
          </a:p>
          <a:p>
            <a:r>
              <a:rPr lang="fr-FR" dirty="0" smtClean="0"/>
              <a:t>Trop abstrait pour les</a:t>
            </a:r>
            <a:r>
              <a:rPr lang="fr-FR" baseline="0" dirty="0" smtClean="0"/>
              <a:t> PME</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27</a:t>
            </a:fld>
            <a:endParaRPr lang="fr-FR"/>
          </a:p>
        </p:txBody>
      </p:sp>
    </p:spTree>
    <p:extLst>
      <p:ext uri="{BB962C8B-B14F-4D97-AF65-F5344CB8AC3E}">
        <p14:creationId xmlns:p14="http://schemas.microsoft.com/office/powerpoint/2010/main" val="40043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5 variables découlent des entretiens. et nous permettent par la suite de réaliser la segmentation</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5</a:t>
            </a:fld>
            <a:endParaRPr lang="fr-FR"/>
          </a:p>
        </p:txBody>
      </p:sp>
    </p:spTree>
    <p:extLst>
      <p:ext uri="{BB962C8B-B14F-4D97-AF65-F5344CB8AC3E}">
        <p14:creationId xmlns:p14="http://schemas.microsoft.com/office/powerpoint/2010/main" val="288557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variable</a:t>
            </a:r>
            <a:r>
              <a:rPr lang="fr-FR" baseline="0" dirty="0" smtClean="0"/>
              <a:t> intensive, grandeur mesurant </a:t>
            </a:r>
            <a:r>
              <a:rPr lang="fr-FR" baseline="0" dirty="0" err="1" smtClean="0"/>
              <a:t>qc</a:t>
            </a:r>
            <a:r>
              <a:rPr lang="fr-FR" baseline="0" dirty="0" smtClean="0"/>
              <a:t> de qualitatif</a:t>
            </a:r>
          </a:p>
          <a:p>
            <a:r>
              <a:rPr lang="fr-FR" baseline="0" dirty="0" smtClean="0"/>
              <a:t>ordonnée en terme d’intensité</a:t>
            </a:r>
          </a:p>
          <a:p>
            <a:r>
              <a:rPr lang="fr-FR" baseline="0" dirty="0" smtClean="0"/>
              <a:t>action requérant un effort</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6</a:t>
            </a:fld>
            <a:endParaRPr lang="fr-FR"/>
          </a:p>
        </p:txBody>
      </p:sp>
    </p:spTree>
    <p:extLst>
      <p:ext uri="{BB962C8B-B14F-4D97-AF65-F5344CB8AC3E}">
        <p14:creationId xmlns:p14="http://schemas.microsoft.com/office/powerpoint/2010/main" val="144068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modèle néo-classique</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7</a:t>
            </a:fld>
            <a:endParaRPr lang="fr-FR"/>
          </a:p>
        </p:txBody>
      </p:sp>
    </p:spTree>
    <p:extLst>
      <p:ext uri="{BB962C8B-B14F-4D97-AF65-F5344CB8AC3E}">
        <p14:creationId xmlns:p14="http://schemas.microsoft.com/office/powerpoint/2010/main" val="380964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pas seulement la</a:t>
            </a:r>
            <a:r>
              <a:rPr lang="fr-FR" baseline="0" dirty="0" smtClean="0"/>
              <a:t> formation, mais sur pratiques </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8</a:t>
            </a:fld>
            <a:endParaRPr lang="fr-FR"/>
          </a:p>
        </p:txBody>
      </p:sp>
    </p:spTree>
    <p:extLst>
      <p:ext uri="{BB962C8B-B14F-4D97-AF65-F5344CB8AC3E}">
        <p14:creationId xmlns:p14="http://schemas.microsoft.com/office/powerpoint/2010/main" val="224837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rapport à la consommation d’énergie </a:t>
            </a:r>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10</a:t>
            </a:fld>
            <a:endParaRPr lang="fr-FR"/>
          </a:p>
        </p:txBody>
      </p:sp>
    </p:spTree>
    <p:extLst>
      <p:ext uri="{BB962C8B-B14F-4D97-AF65-F5344CB8AC3E}">
        <p14:creationId xmlns:p14="http://schemas.microsoft.com/office/powerpoint/2010/main" val="302091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Nette corrélation entre les pratiques écologiques et les logiques de calcul économique. </a:t>
            </a:r>
          </a:p>
          <a:p>
            <a:r>
              <a:rPr lang="fr-FR" dirty="0" smtClean="0"/>
              <a:t>Homo-</a:t>
            </a:r>
            <a:r>
              <a:rPr lang="fr-FR" dirty="0" err="1" smtClean="0"/>
              <a:t>économicus</a:t>
            </a:r>
            <a:r>
              <a:rPr lang="fr-FR" dirty="0" smtClean="0"/>
              <a:t>, la logique de calcul économique est prédominante sur les pratiques écologiques. Toutes les actions sont dirigées vers une recherche de rentabilité. Leurs actions sont donc définies en fonction de leur budget recherchant à maximiser l’utilité, c’est-à-dire le plaisir associé à la consommation de leur bien. </a:t>
            </a:r>
          </a:p>
          <a:p>
            <a:r>
              <a:rPr lang="fr-FR" dirty="0" smtClean="0"/>
              <a:t>Pour les consciencieux et les optimisateurs, on observe qu’ils se trouvent tout deux sur le même segment dans la logique de calcul économique, entre estimation des pertes, jusqu’au calcul de rentabilité. Cependant leurs pratiques écologiques les départagent. Les optimisateurs vont être dans des pratiques écologiques minimales passant par l’information ou la pédagogie, tandis que les consciencieux vont être davantage engagés dans leurs pratiques écologiques. Cela va passer par un effort financier dans la recherche d’actions engageantes jusqu’à des actions quotidiennes d’engagement écologique. </a:t>
            </a:r>
          </a:p>
          <a:p>
            <a:r>
              <a:rPr lang="fr-FR" dirty="0" smtClean="0"/>
              <a:t>Enfin pour les écolos, ils sont dans l’effort quotidien pour l’écologie. La logique de calcul économique n’est pas présente dans leur discours. Leurs valeurs écologiques prédominent sur leur logique de calcul économique. Nous retrouvons des écolos engagés dans des actions citoyennes d’éoliennes partagées, actions leur demandant un investissement financier mais aussi en terme de temps accordé.</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11</a:t>
            </a:fld>
            <a:endParaRPr lang="fr-FR"/>
          </a:p>
        </p:txBody>
      </p:sp>
    </p:spTree>
    <p:extLst>
      <p:ext uri="{BB962C8B-B14F-4D97-AF65-F5344CB8AC3E}">
        <p14:creationId xmlns:p14="http://schemas.microsoft.com/office/powerpoint/2010/main" val="347925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Nette corrélation entre les pratiques écologiques et les logiques de calcul économique. </a:t>
            </a:r>
          </a:p>
          <a:p>
            <a:r>
              <a:rPr lang="fr-FR" dirty="0" smtClean="0"/>
              <a:t>Homo -</a:t>
            </a:r>
            <a:r>
              <a:rPr lang="fr-FR" dirty="0" err="1" smtClean="0"/>
              <a:t>économicus</a:t>
            </a:r>
            <a:r>
              <a:rPr lang="fr-FR" dirty="0" smtClean="0"/>
              <a:t>, la logique de calcul économique est prédominante sur les pratiques écologiques. Toutes les actions sont dirigées vers une recherche de rentabilité. Leurs actions sont donc définies en fonction de leur budget recherchant à maximiser l’utilité, c’est-à-dire le plaisir associé à la consommation de leur bien. </a:t>
            </a:r>
          </a:p>
          <a:p>
            <a:r>
              <a:rPr lang="fr-FR" dirty="0" smtClean="0"/>
              <a:t>Pour les consciencieux et les optimisateurs, on observe qu’ils se trouvent tout deux sur le même segment dans la logique de calcul économique, entre estimation des pertes, jusqu’au calcul de rentabilité. Cependant leurs pratiques écologiques les départagent. Les optimisateurs vont être dans des pratiques écologiques minimales passant par l’information ou la pédagogie, tandis que les consciencieux vont être davantage engagés dans leurs pratiques écologiques. Cela va passer par un effort financier dans la recherche d’actions engageantes jusqu’à des actions quotidiennes d’engagement écologique. </a:t>
            </a:r>
          </a:p>
          <a:p>
            <a:r>
              <a:rPr lang="fr-FR" dirty="0" smtClean="0"/>
              <a:t>Enfin pour les écolos, ils sont dans l’effort quotidien pour l’écologie. La logique de calcul économique n’est pas présente dans leur discours. Leurs valeurs écologiques prédominent sur leur logique de calcul économique. Nous retrouvons des écolos engagés dans des actions citoyennes d’éoliennes partagées, actions leur demandant un investissement financier mais aussi en terme de temps accordé.</a:t>
            </a:r>
          </a:p>
          <a:p>
            <a:endParaRPr lang="fr-FR" dirty="0"/>
          </a:p>
        </p:txBody>
      </p:sp>
      <p:sp>
        <p:nvSpPr>
          <p:cNvPr id="4" name="Slide Number Placeholder 3"/>
          <p:cNvSpPr>
            <a:spLocks noGrp="1"/>
          </p:cNvSpPr>
          <p:nvPr>
            <p:ph type="sldNum" sz="quarter" idx="10"/>
          </p:nvPr>
        </p:nvSpPr>
        <p:spPr/>
        <p:txBody>
          <a:bodyPr/>
          <a:lstStyle/>
          <a:p>
            <a:fld id="{D65B8DC4-B1DE-9044-B5A2-81A2E33A555C}" type="slidenum">
              <a:rPr lang="fr-FR" smtClean="0"/>
              <a:t>12</a:t>
            </a:fld>
            <a:endParaRPr lang="fr-FR"/>
          </a:p>
        </p:txBody>
      </p:sp>
    </p:spTree>
    <p:extLst>
      <p:ext uri="{BB962C8B-B14F-4D97-AF65-F5344CB8AC3E}">
        <p14:creationId xmlns:p14="http://schemas.microsoft.com/office/powerpoint/2010/main" val="347925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16C5678-EE20-4FA5-88E2-6E0BD67A2E26}" type="datetime1">
              <a:rPr lang="en-US" smtClean="0"/>
              <a:t>20/04/14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Footer Text</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5" name="Date Placeholder 4"/>
          <p:cNvSpPr>
            <a:spLocks noGrp="1"/>
          </p:cNvSpPr>
          <p:nvPr>
            <p:ph type="dt" sz="half" idx="10"/>
          </p:nvPr>
        </p:nvSpPr>
        <p:spPr/>
        <p:txBody>
          <a:body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40BAADF0-1749-4E8B-9691-B44A5F8C0895}" type="datetime1">
              <a:rPr lang="en-US" smtClean="0"/>
              <a:t>20/04/14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8AF628A-A867-4937-BBE5-207DB6F9C51A}" type="datetime1">
              <a:rPr lang="en-US" smtClean="0"/>
              <a:t>20/04/14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18BBB94-68E6-4675-A946-F1C5994EDBD7}" type="datetime1">
              <a:rPr lang="en-US" smtClean="0"/>
              <a:t>20/04/14</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smtClean="0"/>
              <a:t>Footer Text</a:t>
            </a: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C3B8377-21E3-4835-B75D-4E2847E2750F}" type="datetime1">
              <a:rPr lang="en-US" smtClean="0"/>
              <a:t>20/04/14</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smtClean="0"/>
              <a:t>Drag picture to placeholder or click icon to add</a:t>
            </a:r>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smtClean="0"/>
              <a:t>Drag picture to placeholder or click icon to add</a:t>
            </a:r>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EA051B39-B140-43FE-96DB-472A2B59CE7C}" type="datetime1">
              <a:rPr lang="en-US" smtClean="0"/>
              <a:t>20/04/14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B11D738E-8962-435F-8C43-147B8DD7E819}" type="datetime1">
              <a:rPr lang="en-US" smtClean="0"/>
              <a:t>20/04/14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DA600BB2-27C5-458B-ABCE-839C88CF47CE}" type="datetime1">
              <a:rPr lang="en-US" smtClean="0"/>
              <a:t>20/04/14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B0C4986D-6BE9-4264-908F-02DB36FD8D6C}" type="datetime1">
              <a:rPr lang="en-US" smtClean="0"/>
              <a:t>20/04/14</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0C4986D-6BE9-4264-908F-02DB36FD8D6C}" type="datetime1">
              <a:rPr lang="en-US" smtClean="0"/>
              <a:t>20/04/14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Footer Text</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9CAEA93-55E7-4DA9-90C2-089A26EEFEC4}" type="datetime1">
              <a:rPr lang="en-US" smtClean="0"/>
              <a:t>20/04/14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Footer Text</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A9B540C-44DA-4F69-89C9-7C84606640D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E34CF3C7-6809-4F39-BD67-A75817BDDE0A}" type="datetime1">
              <a:rPr lang="en-US" smtClean="0"/>
              <a:t>20/04/14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7" name="Date Placeholder 6"/>
          <p:cNvSpPr>
            <a:spLocks noGrp="1"/>
          </p:cNvSpPr>
          <p:nvPr>
            <p:ph type="dt" sz="half" idx="10"/>
          </p:nvPr>
        </p:nvSpPr>
        <p:spPr/>
        <p:txBody>
          <a:bodyPr/>
          <a:lstStyle/>
          <a:p>
            <a:fld id="{F7EAEB24-CE78-465C-A726-91D0868FA48F}" type="datetime1">
              <a:rPr lang="en-US" smtClean="0"/>
              <a:t>20/04/14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A9B540C-44DA-4F69-89C9-7C84606640D3}"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B0C4986D-6BE9-4264-908F-02DB36FD8D6C}" type="datetime1">
              <a:rPr lang="en-US" smtClean="0"/>
              <a:t>20/04/14</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0C4986D-6BE9-4264-908F-02DB36FD8D6C}" type="datetime1">
              <a:rPr lang="en-US" smtClean="0"/>
              <a:t>20/04/14</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476" y="4863291"/>
            <a:ext cx="8329480" cy="1423920"/>
          </a:xfrm>
        </p:spPr>
        <p:txBody>
          <a:bodyPr>
            <a:normAutofit/>
          </a:bodyPr>
          <a:lstStyle/>
          <a:p>
            <a:r>
              <a:rPr lang="fr-FR" dirty="0" smtClean="0"/>
              <a:t>Flexibilité et pompes à chaleur</a:t>
            </a:r>
            <a:r>
              <a:rPr lang="fr-FR" dirty="0" smtClean="0"/>
              <a:t>.</a:t>
            </a:r>
            <a:br>
              <a:rPr lang="fr-FR" dirty="0" smtClean="0"/>
            </a:br>
            <a:r>
              <a:rPr lang="fr-FR" dirty="0" smtClean="0"/>
              <a:t>Segmentation de ménages </a:t>
            </a:r>
            <a:r>
              <a:rPr lang="fr-FR" dirty="0" smtClean="0"/>
              <a:t>et </a:t>
            </a:r>
            <a:r>
              <a:rPr lang="fr-FR" dirty="0" smtClean="0"/>
              <a:t>d’entreprises. </a:t>
            </a:r>
            <a:endParaRPr lang="fr-FR" dirty="0"/>
          </a:p>
        </p:txBody>
      </p:sp>
      <p:sp>
        <p:nvSpPr>
          <p:cNvPr id="3" name="Subtitle 2"/>
          <p:cNvSpPr>
            <a:spLocks noGrp="1"/>
          </p:cNvSpPr>
          <p:nvPr>
            <p:ph type="subTitle" idx="1"/>
          </p:nvPr>
        </p:nvSpPr>
        <p:spPr>
          <a:xfrm>
            <a:off x="6798656" y="2413709"/>
            <a:ext cx="2189303" cy="1952114"/>
          </a:xfrm>
        </p:spPr>
        <p:txBody>
          <a:bodyPr>
            <a:normAutofit/>
          </a:bodyPr>
          <a:lstStyle/>
          <a:p>
            <a:r>
              <a:rPr lang="fr-FR" sz="1600" dirty="0" smtClean="0"/>
              <a:t>Centre d’Etudes du Développement Durable</a:t>
            </a:r>
          </a:p>
          <a:p>
            <a:endParaRPr lang="fr-FR" sz="1600" dirty="0" smtClean="0"/>
          </a:p>
          <a:p>
            <a:r>
              <a:rPr lang="fr-FR" sz="1600" dirty="0" smtClean="0"/>
              <a:t>Grégoire Wallenborn</a:t>
            </a:r>
          </a:p>
          <a:p>
            <a:r>
              <a:rPr lang="fr-FR" sz="1600" dirty="0" smtClean="0"/>
              <a:t>Georgia Gaye</a:t>
            </a:r>
            <a:endParaRPr lang="fr-FR" sz="1600" dirty="0"/>
          </a:p>
        </p:txBody>
      </p:sp>
      <p:pic>
        <p:nvPicPr>
          <p:cNvPr id="4" name="Image 3" descr="FLEXIPAC logo.jpg"/>
          <p:cNvPicPr>
            <a:picLocks noChangeAspect="1"/>
          </p:cNvPicPr>
          <p:nvPr/>
        </p:nvPicPr>
        <p:blipFill>
          <a:blip r:embed="rId3" cstate="print">
            <a:alphaModFix/>
          </a:blip>
          <a:stretch>
            <a:fillRect/>
          </a:stretch>
        </p:blipFill>
        <p:spPr>
          <a:xfrm>
            <a:off x="158458" y="2256443"/>
            <a:ext cx="4431789" cy="2235704"/>
          </a:xfrm>
          <a:prstGeom prst="rect">
            <a:avLst/>
          </a:prstGeom>
        </p:spPr>
      </p:pic>
      <p:pic>
        <p:nvPicPr>
          <p:cNvPr id="5" name="Picture 4" descr="logo_ige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656" y="215900"/>
            <a:ext cx="2040543" cy="2040543"/>
          </a:xfrm>
          <a:prstGeom prst="rect">
            <a:avLst/>
          </a:prstGeom>
        </p:spPr>
      </p:pic>
    </p:spTree>
    <p:extLst>
      <p:ext uri="{BB962C8B-B14F-4D97-AF65-F5344CB8AC3E}">
        <p14:creationId xmlns:p14="http://schemas.microsoft.com/office/powerpoint/2010/main" val="12722103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a:t>
            </a:r>
            <a:br>
              <a:rPr lang="fr-FR" sz="2400" dirty="0" smtClean="0"/>
            </a:br>
            <a:r>
              <a:rPr lang="fr-FR" sz="2400" dirty="0" smtClean="0"/>
              <a:t>Maitrise de la consommation d’énergie</a:t>
            </a:r>
            <a:endParaRPr lang="fr-FR" sz="2400" dirty="0"/>
          </a:p>
        </p:txBody>
      </p:sp>
      <p:sp>
        <p:nvSpPr>
          <p:cNvPr id="7" name="Rectangle 6"/>
          <p:cNvSpPr/>
          <p:nvPr/>
        </p:nvSpPr>
        <p:spPr>
          <a:xfrm>
            <a:off x="592667" y="1330476"/>
            <a:ext cx="3326190" cy="6047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 name="Picture 4" descr="Maitrise_conso_horizontal.pdf"/>
          <p:cNvPicPr>
            <a:picLocks noChangeAspect="1"/>
          </p:cNvPicPr>
          <p:nvPr/>
        </p:nvPicPr>
        <p:blipFill rotWithShape="1">
          <a:blip r:embed="rId3">
            <a:extLst>
              <a:ext uri="{28A0092B-C50C-407E-A947-70E740481C1C}">
                <a14:useLocalDpi xmlns:a14="http://schemas.microsoft.com/office/drawing/2010/main" val="0"/>
              </a:ext>
            </a:extLst>
          </a:blip>
          <a:srcRect t="18630"/>
          <a:stretch/>
        </p:blipFill>
        <p:spPr>
          <a:xfrm>
            <a:off x="0" y="1600200"/>
            <a:ext cx="9144000" cy="5257800"/>
          </a:xfrm>
          <a:prstGeom prst="rect">
            <a:avLst/>
          </a:prstGeom>
        </p:spPr>
      </p:pic>
    </p:spTree>
    <p:extLst>
      <p:ext uri="{BB962C8B-B14F-4D97-AF65-F5344CB8AC3E}">
        <p14:creationId xmlns:p14="http://schemas.microsoft.com/office/powerpoint/2010/main" val="37759409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smtClean="0"/>
              <a:t>Pratiques </a:t>
            </a:r>
            <a:r>
              <a:rPr lang="fr-FR" sz="2400" b="1" dirty="0"/>
              <a:t>écologiques </a:t>
            </a:r>
            <a:r>
              <a:rPr lang="fr-FR" sz="2400" b="1" dirty="0" smtClean="0"/>
              <a:t>/</a:t>
            </a:r>
            <a:br>
              <a:rPr lang="fr-FR" sz="2400" b="1" dirty="0" smtClean="0"/>
            </a:br>
            <a:r>
              <a:rPr lang="fr-FR" sz="2400" b="1" dirty="0" smtClean="0"/>
              <a:t>Logique </a:t>
            </a:r>
            <a:r>
              <a:rPr lang="fr-FR" sz="2400" b="1" dirty="0"/>
              <a:t>de calcul économique</a:t>
            </a:r>
            <a:endParaRPr lang="fr-FR" sz="2400" dirty="0"/>
          </a:p>
        </p:txBody>
      </p:sp>
      <p:pic>
        <p:nvPicPr>
          <p:cNvPr id="3" name="Picture 2" descr="matrice_ecolo_eco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54" y="1428063"/>
            <a:ext cx="7302842" cy="5429937"/>
          </a:xfrm>
          <a:prstGeom prst="rect">
            <a:avLst/>
          </a:prstGeom>
        </p:spPr>
      </p:pic>
    </p:spTree>
    <p:extLst>
      <p:ext uri="{BB962C8B-B14F-4D97-AF65-F5344CB8AC3E}">
        <p14:creationId xmlns:p14="http://schemas.microsoft.com/office/powerpoint/2010/main" val="2233051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smtClean="0"/>
              <a:t>Pratiques </a:t>
            </a:r>
            <a:r>
              <a:rPr lang="fr-FR" sz="2400" b="1" dirty="0"/>
              <a:t>écologiques </a:t>
            </a:r>
            <a:r>
              <a:rPr lang="fr-FR" sz="2400" b="1" dirty="0" smtClean="0"/>
              <a:t>/</a:t>
            </a:r>
            <a:br>
              <a:rPr lang="fr-FR" sz="2400" b="1" dirty="0" smtClean="0"/>
            </a:br>
            <a:r>
              <a:rPr lang="fr-FR" sz="2400" b="1" dirty="0" smtClean="0"/>
              <a:t>Logique </a:t>
            </a:r>
            <a:r>
              <a:rPr lang="fr-FR" sz="2400" b="1" dirty="0"/>
              <a:t>de calcul économique</a:t>
            </a:r>
            <a:endParaRPr lang="fr-FR" sz="2400" dirty="0"/>
          </a:p>
        </p:txBody>
      </p:sp>
      <p:sp>
        <p:nvSpPr>
          <p:cNvPr id="3" name="Rectangle 2"/>
          <p:cNvSpPr/>
          <p:nvPr/>
        </p:nvSpPr>
        <p:spPr>
          <a:xfrm>
            <a:off x="5663159" y="1979451"/>
            <a:ext cx="3294929" cy="2391362"/>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fr-FR" sz="1600" dirty="0"/>
              <a:t>Homo-</a:t>
            </a:r>
            <a:r>
              <a:rPr lang="fr-FR" sz="1600" dirty="0" err="1" smtClean="0"/>
              <a:t>économicus</a:t>
            </a:r>
            <a:r>
              <a:rPr lang="fr-FR" sz="1600" dirty="0"/>
              <a:t> </a:t>
            </a:r>
            <a:r>
              <a:rPr lang="fr-FR" sz="1600" dirty="0" smtClean="0"/>
              <a:t>:</a:t>
            </a:r>
          </a:p>
          <a:p>
            <a:pPr marL="285750" indent="-285750">
              <a:buFontTx/>
              <a:buChar char="-"/>
            </a:pPr>
            <a:r>
              <a:rPr lang="fr-FR" sz="1600" dirty="0" smtClean="0"/>
              <a:t>Logique de </a:t>
            </a:r>
            <a:r>
              <a:rPr lang="fr-FR" sz="1600" dirty="0"/>
              <a:t>calcul économique </a:t>
            </a:r>
            <a:r>
              <a:rPr lang="fr-FR" sz="1600" dirty="0" smtClean="0"/>
              <a:t>prédominante </a:t>
            </a:r>
            <a:r>
              <a:rPr lang="fr-FR" sz="1600" dirty="0"/>
              <a:t>sur les pratiques écologiques. </a:t>
            </a:r>
            <a:endParaRPr lang="fr-FR" sz="1600" dirty="0" smtClean="0"/>
          </a:p>
          <a:p>
            <a:pPr marL="285750" indent="-285750">
              <a:buFontTx/>
              <a:buChar char="-"/>
            </a:pPr>
            <a:r>
              <a:rPr lang="fr-FR" sz="1600" dirty="0" smtClean="0"/>
              <a:t>Actions </a:t>
            </a:r>
            <a:r>
              <a:rPr lang="fr-FR" sz="1600" dirty="0"/>
              <a:t>dirigées vers une recherche de rentabilité. </a:t>
            </a:r>
            <a:endParaRPr lang="fr-FR" sz="1600" dirty="0" smtClean="0"/>
          </a:p>
          <a:p>
            <a:pPr marL="285750" indent="-285750">
              <a:buFontTx/>
              <a:buChar char="-"/>
            </a:pPr>
            <a:r>
              <a:rPr lang="fr-FR" sz="1600" dirty="0" smtClean="0"/>
              <a:t>Recherche </a:t>
            </a:r>
            <a:r>
              <a:rPr lang="fr-FR" sz="1600" dirty="0"/>
              <a:t>à maximiser </a:t>
            </a:r>
            <a:r>
              <a:rPr lang="fr-FR" sz="1600" dirty="0" smtClean="0"/>
              <a:t>leur confort</a:t>
            </a:r>
            <a:endParaRPr lang="fr-FR" sz="1600" dirty="0"/>
          </a:p>
        </p:txBody>
      </p:sp>
      <p:pic>
        <p:nvPicPr>
          <p:cNvPr id="6" name="Picture 5" descr="matrice_ecolo_eco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54" y="1428063"/>
            <a:ext cx="7302842" cy="5429937"/>
          </a:xfrm>
          <a:prstGeom prst="rect">
            <a:avLst/>
          </a:prstGeom>
        </p:spPr>
      </p:pic>
      <p:sp>
        <p:nvSpPr>
          <p:cNvPr id="9" name="Oval 8"/>
          <p:cNvSpPr/>
          <p:nvPr/>
        </p:nvSpPr>
        <p:spPr>
          <a:xfrm>
            <a:off x="1215894" y="1167828"/>
            <a:ext cx="3476421" cy="4299856"/>
          </a:xfrm>
          <a:prstGeom prst="ellipse">
            <a:avLst/>
          </a:prstGeom>
          <a:solidFill>
            <a:schemeClr val="bg1">
              <a:alpha val="68000"/>
            </a:schemeClr>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62799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smtClean="0"/>
              <a:t>Pratiques </a:t>
            </a:r>
            <a:r>
              <a:rPr lang="fr-FR" sz="2400" b="1" dirty="0"/>
              <a:t>écologiques </a:t>
            </a:r>
            <a:r>
              <a:rPr lang="fr-FR" sz="2400" b="1" dirty="0" smtClean="0"/>
              <a:t>/</a:t>
            </a:r>
            <a:br>
              <a:rPr lang="fr-FR" sz="2400" b="1" dirty="0" smtClean="0"/>
            </a:br>
            <a:r>
              <a:rPr lang="fr-FR" sz="2400" b="1" dirty="0" smtClean="0"/>
              <a:t>Logique </a:t>
            </a:r>
            <a:r>
              <a:rPr lang="fr-FR" sz="2400" b="1" dirty="0"/>
              <a:t>de calcul économique</a:t>
            </a:r>
            <a:endParaRPr lang="fr-FR" sz="2400" dirty="0"/>
          </a:p>
        </p:txBody>
      </p:sp>
      <p:pic>
        <p:nvPicPr>
          <p:cNvPr id="9" name="Picture 8" descr="matrice_ecolo_eco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54" y="1428063"/>
            <a:ext cx="7302842" cy="5429937"/>
          </a:xfrm>
          <a:prstGeom prst="rect">
            <a:avLst/>
          </a:prstGeom>
        </p:spPr>
      </p:pic>
      <p:sp>
        <p:nvSpPr>
          <p:cNvPr id="3" name="Rectangle 2"/>
          <p:cNvSpPr/>
          <p:nvPr/>
        </p:nvSpPr>
        <p:spPr>
          <a:xfrm>
            <a:off x="5663159" y="1979451"/>
            <a:ext cx="3294929" cy="2391362"/>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fr-FR" sz="1600" dirty="0"/>
              <a:t>L</a:t>
            </a:r>
            <a:r>
              <a:rPr lang="fr-FR" sz="1600" dirty="0" smtClean="0"/>
              <a:t>es optimisateurs</a:t>
            </a:r>
            <a:r>
              <a:rPr lang="fr-FR" sz="1600" dirty="0"/>
              <a:t> </a:t>
            </a:r>
            <a:r>
              <a:rPr lang="fr-FR" sz="1600" dirty="0" smtClean="0"/>
              <a:t>: </a:t>
            </a:r>
          </a:p>
          <a:p>
            <a:pPr marL="285750" indent="-285750">
              <a:buFontTx/>
              <a:buChar char="-"/>
            </a:pPr>
            <a:r>
              <a:rPr lang="fr-FR" sz="1600" dirty="0" smtClean="0"/>
              <a:t>Logique </a:t>
            </a:r>
            <a:r>
              <a:rPr lang="fr-FR" sz="1600" dirty="0"/>
              <a:t>de calcul économique, entre estimation des pertes, jusqu’au calcul de </a:t>
            </a:r>
            <a:r>
              <a:rPr lang="fr-FR" sz="1600" dirty="0" smtClean="0"/>
              <a:t>rentabilité.</a:t>
            </a:r>
          </a:p>
          <a:p>
            <a:pPr marL="285750" indent="-285750">
              <a:buFontTx/>
              <a:buChar char="-"/>
            </a:pPr>
            <a:r>
              <a:rPr lang="fr-FR" sz="1600" dirty="0"/>
              <a:t>P</a:t>
            </a:r>
            <a:r>
              <a:rPr lang="fr-FR" sz="1600" dirty="0" smtClean="0"/>
              <a:t>ratiques </a:t>
            </a:r>
            <a:r>
              <a:rPr lang="fr-FR" sz="1600" dirty="0"/>
              <a:t>écologiques minimales passant par l’information ou la </a:t>
            </a:r>
            <a:r>
              <a:rPr lang="fr-FR" sz="1600" dirty="0" smtClean="0"/>
              <a:t>pédagogie. </a:t>
            </a:r>
            <a:endParaRPr lang="fr-FR" sz="1600" dirty="0"/>
          </a:p>
        </p:txBody>
      </p:sp>
      <p:sp>
        <p:nvSpPr>
          <p:cNvPr id="4" name="Rectangle 3"/>
          <p:cNvSpPr/>
          <p:nvPr/>
        </p:nvSpPr>
        <p:spPr>
          <a:xfrm>
            <a:off x="1417218" y="1629060"/>
            <a:ext cx="3348182" cy="2509982"/>
          </a:xfrm>
          <a:prstGeom prst="rect">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p:cNvSpPr/>
          <p:nvPr/>
        </p:nvSpPr>
        <p:spPr>
          <a:xfrm>
            <a:off x="1920951" y="4111040"/>
            <a:ext cx="427182" cy="519545"/>
          </a:xfrm>
          <a:prstGeom prst="rect">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Oval 5"/>
          <p:cNvSpPr/>
          <p:nvPr/>
        </p:nvSpPr>
        <p:spPr>
          <a:xfrm>
            <a:off x="4171114" y="4283054"/>
            <a:ext cx="1108364" cy="1651000"/>
          </a:xfrm>
          <a:prstGeom prst="ellipse">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584612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smtClean="0"/>
              <a:t>Pratiques </a:t>
            </a:r>
            <a:r>
              <a:rPr lang="fr-FR" sz="2400" b="1" dirty="0"/>
              <a:t>écologiques </a:t>
            </a:r>
            <a:r>
              <a:rPr lang="fr-FR" sz="2400" b="1" dirty="0" smtClean="0"/>
              <a:t>/</a:t>
            </a:r>
            <a:br>
              <a:rPr lang="fr-FR" sz="2400" b="1" dirty="0" smtClean="0"/>
            </a:br>
            <a:r>
              <a:rPr lang="fr-FR" sz="2400" b="1" dirty="0" smtClean="0"/>
              <a:t>Logique </a:t>
            </a:r>
            <a:r>
              <a:rPr lang="fr-FR" sz="2400" b="1" dirty="0"/>
              <a:t>de calcul économique</a:t>
            </a:r>
            <a:endParaRPr lang="fr-FR" sz="2400" dirty="0"/>
          </a:p>
        </p:txBody>
      </p:sp>
      <p:pic>
        <p:nvPicPr>
          <p:cNvPr id="9" name="Picture 8" descr="matrice_ecolo_eco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54" y="1428063"/>
            <a:ext cx="7302842" cy="5429937"/>
          </a:xfrm>
          <a:prstGeom prst="rect">
            <a:avLst/>
          </a:prstGeom>
        </p:spPr>
      </p:pic>
      <p:sp>
        <p:nvSpPr>
          <p:cNvPr id="3" name="Rectangle 2"/>
          <p:cNvSpPr/>
          <p:nvPr/>
        </p:nvSpPr>
        <p:spPr>
          <a:xfrm>
            <a:off x="5663159" y="1979451"/>
            <a:ext cx="3294929" cy="2391362"/>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fr-FR" sz="1600" dirty="0"/>
              <a:t>L</a:t>
            </a:r>
            <a:r>
              <a:rPr lang="fr-FR" sz="1600" dirty="0" smtClean="0"/>
              <a:t>es consciencieux : </a:t>
            </a:r>
          </a:p>
          <a:p>
            <a:pPr marL="285750" indent="-285750">
              <a:buFontTx/>
              <a:buChar char="-"/>
            </a:pPr>
            <a:r>
              <a:rPr lang="fr-FR" sz="1600" dirty="0" smtClean="0"/>
              <a:t>Logique </a:t>
            </a:r>
            <a:r>
              <a:rPr lang="fr-FR" sz="1600" dirty="0"/>
              <a:t>de calcul économique, entre estimation des pertes, jusqu’au calcul de </a:t>
            </a:r>
            <a:r>
              <a:rPr lang="fr-FR" sz="1600" dirty="0" smtClean="0"/>
              <a:t>rentabilité.</a:t>
            </a:r>
          </a:p>
          <a:p>
            <a:pPr marL="285750" indent="-285750">
              <a:buFontTx/>
              <a:buChar char="-"/>
            </a:pPr>
            <a:r>
              <a:rPr lang="fr-FR" sz="1600" dirty="0"/>
              <a:t>D</a:t>
            </a:r>
            <a:r>
              <a:rPr lang="fr-FR" sz="1600" dirty="0" smtClean="0"/>
              <a:t>avantage </a:t>
            </a:r>
            <a:r>
              <a:rPr lang="fr-FR" sz="1600" dirty="0"/>
              <a:t>engagés dans leurs pratiques </a:t>
            </a:r>
            <a:r>
              <a:rPr lang="fr-FR" sz="1600" dirty="0" smtClean="0"/>
              <a:t>écologiques qu’optimisateur. </a:t>
            </a:r>
            <a:r>
              <a:rPr lang="fr-FR" sz="1600" dirty="0"/>
              <a:t>Cela va passer par un effort financier dans la recherche d’actions engageantes jusqu’à des actions quotidiennes d’engagement écologique. </a:t>
            </a:r>
            <a:r>
              <a:rPr lang="fr-FR" sz="1600" dirty="0" smtClean="0"/>
              <a:t> </a:t>
            </a:r>
            <a:endParaRPr lang="fr-FR" sz="1600" dirty="0"/>
          </a:p>
        </p:txBody>
      </p:sp>
      <p:sp>
        <p:nvSpPr>
          <p:cNvPr id="4" name="Rectangle 3"/>
          <p:cNvSpPr/>
          <p:nvPr/>
        </p:nvSpPr>
        <p:spPr>
          <a:xfrm>
            <a:off x="2339496" y="4110181"/>
            <a:ext cx="2941030" cy="1838765"/>
          </a:xfrm>
          <a:prstGeom prst="rect">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Oval 5"/>
          <p:cNvSpPr/>
          <p:nvPr/>
        </p:nvSpPr>
        <p:spPr>
          <a:xfrm>
            <a:off x="1377590" y="1777999"/>
            <a:ext cx="1108364" cy="1651000"/>
          </a:xfrm>
          <a:prstGeom prst="ellipse">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11756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smtClean="0"/>
              <a:t>Pratiques </a:t>
            </a:r>
            <a:r>
              <a:rPr lang="fr-FR" sz="2400" b="1" dirty="0"/>
              <a:t>écologiques </a:t>
            </a:r>
            <a:r>
              <a:rPr lang="fr-FR" sz="2400" b="1" dirty="0" smtClean="0"/>
              <a:t>/</a:t>
            </a:r>
            <a:br>
              <a:rPr lang="fr-FR" sz="2400" b="1" dirty="0" smtClean="0"/>
            </a:br>
            <a:r>
              <a:rPr lang="fr-FR" sz="2400" b="1" dirty="0" smtClean="0"/>
              <a:t>Logique </a:t>
            </a:r>
            <a:r>
              <a:rPr lang="fr-FR" sz="2400" b="1" dirty="0"/>
              <a:t>de calcul économique</a:t>
            </a:r>
            <a:endParaRPr lang="fr-FR" sz="2400" dirty="0"/>
          </a:p>
        </p:txBody>
      </p:sp>
      <p:sp>
        <p:nvSpPr>
          <p:cNvPr id="3" name="Rectangle 2"/>
          <p:cNvSpPr/>
          <p:nvPr/>
        </p:nvSpPr>
        <p:spPr>
          <a:xfrm>
            <a:off x="5663159" y="1979451"/>
            <a:ext cx="3294929" cy="2391362"/>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fr-FR" sz="1600" dirty="0" smtClean="0"/>
              <a:t>Écolos :</a:t>
            </a:r>
          </a:p>
          <a:p>
            <a:pPr marL="285750" indent="-285750">
              <a:buFontTx/>
              <a:buChar char="-"/>
            </a:pPr>
            <a:r>
              <a:rPr lang="fr-FR" sz="1600" dirty="0" smtClean="0"/>
              <a:t>Effort </a:t>
            </a:r>
            <a:r>
              <a:rPr lang="fr-FR" sz="1600" dirty="0"/>
              <a:t>quotidien pour l’écologie. </a:t>
            </a:r>
          </a:p>
          <a:p>
            <a:pPr marL="285750" indent="-285750">
              <a:buFontTx/>
              <a:buChar char="-"/>
            </a:pPr>
            <a:r>
              <a:rPr lang="fr-FR" sz="1600" dirty="0" smtClean="0"/>
              <a:t>Logique </a:t>
            </a:r>
            <a:r>
              <a:rPr lang="fr-FR" sz="1600" dirty="0"/>
              <a:t>de calcul </a:t>
            </a:r>
            <a:r>
              <a:rPr lang="fr-FR" sz="1600" dirty="0" smtClean="0"/>
              <a:t>économique </a:t>
            </a:r>
            <a:r>
              <a:rPr lang="fr-FR" sz="1600" dirty="0"/>
              <a:t>pas </a:t>
            </a:r>
            <a:r>
              <a:rPr lang="fr-FR" sz="1600" dirty="0" smtClean="0"/>
              <a:t>ou peu présente </a:t>
            </a:r>
            <a:r>
              <a:rPr lang="fr-FR" sz="1600" dirty="0"/>
              <a:t>dans leur discours. Leurs valeurs écologiques prédominent sur leur logique de calcul économique. </a:t>
            </a:r>
          </a:p>
        </p:txBody>
      </p:sp>
      <p:pic>
        <p:nvPicPr>
          <p:cNvPr id="9" name="Picture 8" descr="matrice_ecolo_eco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54" y="1428063"/>
            <a:ext cx="7302842" cy="5429937"/>
          </a:xfrm>
          <a:prstGeom prst="rect">
            <a:avLst/>
          </a:prstGeom>
        </p:spPr>
      </p:pic>
      <p:sp>
        <p:nvSpPr>
          <p:cNvPr id="4" name="Rectangle 3"/>
          <p:cNvSpPr/>
          <p:nvPr/>
        </p:nvSpPr>
        <p:spPr>
          <a:xfrm>
            <a:off x="2366232" y="2269660"/>
            <a:ext cx="2828636" cy="3577808"/>
          </a:xfrm>
          <a:prstGeom prst="rect">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Oval 5"/>
          <p:cNvSpPr/>
          <p:nvPr/>
        </p:nvSpPr>
        <p:spPr>
          <a:xfrm>
            <a:off x="1533676" y="3585417"/>
            <a:ext cx="832556" cy="1651000"/>
          </a:xfrm>
          <a:prstGeom prst="ellipse">
            <a:avLst/>
          </a:prstGeom>
          <a:solidFill>
            <a:schemeClr val="lt1">
              <a:alpha val="5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3245591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Pratiques </a:t>
            </a:r>
            <a:r>
              <a:rPr lang="fr-FR" sz="2400" b="1" dirty="0" smtClean="0"/>
              <a:t>écologiques / Maitrise </a:t>
            </a:r>
            <a:r>
              <a:rPr lang="fr-FR" sz="2400" b="1" dirty="0"/>
              <a:t>consommation d’énergie</a:t>
            </a:r>
            <a:endParaRPr lang="fr-FR" sz="2400" dirty="0"/>
          </a:p>
        </p:txBody>
      </p:sp>
      <p:pic>
        <p:nvPicPr>
          <p:cNvPr id="5" name="Content Placeholder 4" descr="matrice_maitrise_conso_écolo_V2_segmentation.pdf"/>
          <p:cNvPicPr>
            <a:picLocks noGrp="1" noChangeAspect="1"/>
          </p:cNvPicPr>
          <p:nvPr>
            <p:ph idx="1"/>
          </p:nvPr>
        </p:nvPicPr>
        <p:blipFill rotWithShape="1">
          <a:blip r:embed="rId3">
            <a:extLst>
              <a:ext uri="{28A0092B-C50C-407E-A947-70E740481C1C}">
                <a14:useLocalDpi xmlns:a14="http://schemas.microsoft.com/office/drawing/2010/main" val="0"/>
              </a:ext>
            </a:extLst>
          </a:blip>
          <a:srcRect t="6326" b="3824"/>
          <a:stretch/>
        </p:blipFill>
        <p:spPr>
          <a:xfrm>
            <a:off x="498474" y="1721556"/>
            <a:ext cx="7556313" cy="4797777"/>
          </a:xfrm>
        </p:spPr>
      </p:pic>
    </p:spTree>
    <p:extLst>
      <p:ext uri="{BB962C8B-B14F-4D97-AF65-F5344CB8AC3E}">
        <p14:creationId xmlns:p14="http://schemas.microsoft.com/office/powerpoint/2010/main" val="3559492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Logique de calcul économique / Maitrise consommation d’énergie</a:t>
            </a:r>
            <a:endParaRPr lang="fr-FR" sz="2400" dirty="0"/>
          </a:p>
        </p:txBody>
      </p:sp>
      <p:pic>
        <p:nvPicPr>
          <p:cNvPr id="7" name="Content Placeholder 6" descr="matrice_maitrise_conso_écono_V2_segmentation.pdf"/>
          <p:cNvPicPr>
            <a:picLocks noGrp="1" noChangeAspect="1"/>
          </p:cNvPicPr>
          <p:nvPr>
            <p:ph idx="1"/>
          </p:nvPr>
        </p:nvPicPr>
        <p:blipFill rotWithShape="1">
          <a:blip r:embed="rId3">
            <a:extLst>
              <a:ext uri="{28A0092B-C50C-407E-A947-70E740481C1C}">
                <a14:useLocalDpi xmlns:a14="http://schemas.microsoft.com/office/drawing/2010/main" val="0"/>
              </a:ext>
            </a:extLst>
          </a:blip>
          <a:srcRect t="4053" b="4090"/>
          <a:stretch/>
        </p:blipFill>
        <p:spPr>
          <a:xfrm>
            <a:off x="498474" y="1600200"/>
            <a:ext cx="7556313" cy="4905022"/>
          </a:xfrm>
        </p:spPr>
      </p:pic>
    </p:spTree>
    <p:extLst>
      <p:ext uri="{BB962C8B-B14F-4D97-AF65-F5344CB8AC3E}">
        <p14:creationId xmlns:p14="http://schemas.microsoft.com/office/powerpoint/2010/main" val="13410207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P</a:t>
            </a:r>
            <a:r>
              <a:rPr lang="fr-FR" sz="2400" b="1" dirty="0" smtClean="0"/>
              <a:t>ratique </a:t>
            </a:r>
            <a:r>
              <a:rPr lang="fr-FR" sz="2400" b="1" dirty="0"/>
              <a:t>technique </a:t>
            </a:r>
            <a:r>
              <a:rPr lang="fr-FR" sz="2400" b="1" dirty="0" smtClean="0"/>
              <a:t>/ </a:t>
            </a:r>
            <a:r>
              <a:rPr lang="fr-FR" sz="2400" b="1" dirty="0"/>
              <a:t>maitrise de la consommation d’énergie</a:t>
            </a:r>
            <a:endParaRPr lang="fr-FR" sz="2400" dirty="0"/>
          </a:p>
        </p:txBody>
      </p:sp>
      <p:pic>
        <p:nvPicPr>
          <p:cNvPr id="5" name="Content Placeholder 4" descr="matrice_tech_maitrise_conso_segmentation.pdf"/>
          <p:cNvPicPr>
            <a:picLocks noGrp="1" noChangeAspect="1"/>
          </p:cNvPicPr>
          <p:nvPr>
            <p:ph idx="1"/>
          </p:nvPr>
        </p:nvPicPr>
        <p:blipFill rotWithShape="1">
          <a:blip r:embed="rId3">
            <a:extLst>
              <a:ext uri="{28A0092B-C50C-407E-A947-70E740481C1C}">
                <a14:useLocalDpi xmlns:a14="http://schemas.microsoft.com/office/drawing/2010/main" val="0"/>
              </a:ext>
            </a:extLst>
          </a:blip>
          <a:srcRect t="4053" b="5146"/>
          <a:stretch/>
        </p:blipFill>
        <p:spPr>
          <a:xfrm>
            <a:off x="498474" y="1600200"/>
            <a:ext cx="7556313" cy="4848578"/>
          </a:xfrm>
        </p:spPr>
      </p:pic>
    </p:spTree>
    <p:extLst>
      <p:ext uri="{BB962C8B-B14F-4D97-AF65-F5344CB8AC3E}">
        <p14:creationId xmlns:p14="http://schemas.microsoft.com/office/powerpoint/2010/main" val="7543618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F</a:t>
            </a:r>
            <a:r>
              <a:rPr lang="fr-FR" sz="2400" b="1" dirty="0" smtClean="0"/>
              <a:t>lexibilité </a:t>
            </a:r>
            <a:r>
              <a:rPr lang="fr-FR" sz="2400" b="1" dirty="0"/>
              <a:t>thermique </a:t>
            </a:r>
            <a:r>
              <a:rPr lang="fr-FR" sz="2400" b="1" dirty="0" smtClean="0"/>
              <a:t>/ </a:t>
            </a:r>
            <a:r>
              <a:rPr lang="fr-FR" sz="2400" b="1" dirty="0"/>
              <a:t>Appropriation de la </a:t>
            </a:r>
            <a:r>
              <a:rPr lang="fr-FR" sz="2400" b="1" dirty="0" smtClean="0"/>
              <a:t>PAC</a:t>
            </a:r>
            <a:endParaRPr lang="fr-FR" sz="2400" dirty="0"/>
          </a:p>
        </p:txBody>
      </p:sp>
      <p:pic>
        <p:nvPicPr>
          <p:cNvPr id="6" name="Picture 5" descr="matrice_flexi_appr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824"/>
            <a:ext cx="8367889" cy="5913176"/>
          </a:xfrm>
          <a:prstGeom prst="rect">
            <a:avLst/>
          </a:prstGeom>
        </p:spPr>
      </p:pic>
    </p:spTree>
    <p:extLst>
      <p:ext uri="{BB962C8B-B14F-4D97-AF65-F5344CB8AC3E}">
        <p14:creationId xmlns:p14="http://schemas.microsoft.com/office/powerpoint/2010/main" val="3008624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Plan de la présentation</a:t>
            </a:r>
            <a:endParaRPr lang="fr-FR" sz="2400" dirty="0"/>
          </a:p>
        </p:txBody>
      </p:sp>
      <p:sp>
        <p:nvSpPr>
          <p:cNvPr id="3" name="Content Placeholder 2"/>
          <p:cNvSpPr>
            <a:spLocks noGrp="1"/>
          </p:cNvSpPr>
          <p:nvPr>
            <p:ph idx="1"/>
          </p:nvPr>
        </p:nvSpPr>
        <p:spPr/>
        <p:txBody>
          <a:bodyPr/>
          <a:lstStyle/>
          <a:p>
            <a:pPr>
              <a:buFont typeface="Wingdings" charset="2"/>
              <a:buChar char="u"/>
            </a:pPr>
            <a:r>
              <a:rPr lang="fr-FR" dirty="0" smtClean="0"/>
              <a:t>Présentation de </a:t>
            </a:r>
            <a:r>
              <a:rPr lang="fr-FR" dirty="0" err="1" smtClean="0"/>
              <a:t>Flexipac</a:t>
            </a:r>
            <a:endParaRPr lang="fr-FR" dirty="0" smtClean="0"/>
          </a:p>
          <a:p>
            <a:pPr>
              <a:buFont typeface="Wingdings" charset="2"/>
              <a:buChar char="u"/>
            </a:pPr>
            <a:r>
              <a:rPr lang="fr-FR" dirty="0" smtClean="0"/>
              <a:t>Enqu</a:t>
            </a:r>
            <a:r>
              <a:rPr lang="fr-FR" dirty="0" smtClean="0"/>
              <a:t>ête sociologique</a:t>
            </a:r>
            <a:endParaRPr lang="fr-FR" dirty="0" smtClean="0"/>
          </a:p>
          <a:p>
            <a:pPr>
              <a:buFont typeface="Wingdings" charset="2"/>
              <a:buChar char="u"/>
            </a:pPr>
            <a:r>
              <a:rPr lang="fr-FR" dirty="0" smtClean="0"/>
              <a:t>Variables explicatives</a:t>
            </a:r>
          </a:p>
          <a:p>
            <a:pPr>
              <a:buFont typeface="Wingdings" charset="2"/>
              <a:buChar char="u"/>
            </a:pPr>
            <a:r>
              <a:rPr lang="fr-FR" dirty="0" smtClean="0"/>
              <a:t>Segmentation</a:t>
            </a:r>
            <a:endParaRPr lang="fr-FR" dirty="0" smtClean="0"/>
          </a:p>
          <a:p>
            <a:pPr>
              <a:buFont typeface="Wingdings" charset="2"/>
              <a:buChar char="u"/>
            </a:pPr>
            <a:r>
              <a:rPr lang="fr-FR" dirty="0" smtClean="0"/>
              <a:t>Profils</a:t>
            </a:r>
          </a:p>
          <a:p>
            <a:pPr>
              <a:buFont typeface="Wingdings" charset="2"/>
              <a:buChar char="u"/>
            </a:pPr>
            <a:r>
              <a:rPr lang="fr-FR" dirty="0" smtClean="0"/>
              <a:t>Remarques sur PV</a:t>
            </a:r>
            <a:endParaRPr lang="fr-FR" dirty="0" smtClean="0"/>
          </a:p>
          <a:p>
            <a:endParaRPr lang="fr-FR" dirty="0"/>
          </a:p>
        </p:txBody>
      </p:sp>
    </p:spTree>
    <p:extLst>
      <p:ext uri="{BB962C8B-B14F-4D97-AF65-F5344CB8AC3E}">
        <p14:creationId xmlns:p14="http://schemas.microsoft.com/office/powerpoint/2010/main" val="131329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F</a:t>
            </a:r>
            <a:r>
              <a:rPr lang="fr-FR" sz="2400" b="1" dirty="0" smtClean="0"/>
              <a:t>lexibilité </a:t>
            </a:r>
            <a:r>
              <a:rPr lang="fr-FR" sz="2400" b="1" dirty="0"/>
              <a:t>thermique </a:t>
            </a:r>
            <a:r>
              <a:rPr lang="fr-FR" sz="2400" b="1" dirty="0" smtClean="0"/>
              <a:t>/ </a:t>
            </a:r>
            <a:r>
              <a:rPr lang="fr-FR" sz="2400" b="1" dirty="0"/>
              <a:t>Appropriation de la PAC</a:t>
            </a:r>
          </a:p>
        </p:txBody>
      </p:sp>
      <p:sp>
        <p:nvSpPr>
          <p:cNvPr id="3" name="Content Placeholder 2"/>
          <p:cNvSpPr>
            <a:spLocks noGrp="1"/>
          </p:cNvSpPr>
          <p:nvPr>
            <p:ph idx="1"/>
          </p:nvPr>
        </p:nvSpPr>
        <p:spPr/>
        <p:txBody>
          <a:bodyPr>
            <a:normAutofit fontScale="85000" lnSpcReduction="10000"/>
          </a:bodyPr>
          <a:lstStyle/>
          <a:p>
            <a:pPr>
              <a:buFont typeface="Wingdings" charset="2"/>
              <a:buChar char="u"/>
            </a:pPr>
            <a:r>
              <a:rPr lang="fr-FR" dirty="0" smtClean="0"/>
              <a:t>La </a:t>
            </a:r>
            <a:r>
              <a:rPr lang="fr-FR" dirty="0"/>
              <a:t>flexibilité thermique des homo-</a:t>
            </a:r>
            <a:r>
              <a:rPr lang="fr-FR" dirty="0" err="1"/>
              <a:t>économicus</a:t>
            </a:r>
            <a:r>
              <a:rPr lang="fr-FR" dirty="0"/>
              <a:t> est moins importante que pour les autres profils. Elle est de 0,5 à 1,5°. Ils recherchent à optimiser leur confort. Il y a très peu de réglages effectués sur la PAC. Celle-ci est programmée initialement et ne change plus de réglages par la suite. </a:t>
            </a:r>
          </a:p>
          <a:p>
            <a:pPr>
              <a:buFont typeface="Wingdings" charset="2"/>
              <a:buChar char="u"/>
            </a:pPr>
            <a:r>
              <a:rPr lang="fr-FR" dirty="0"/>
              <a:t>Les écolos ont une plus grande flexibilité thermique. Ils acceptent souvent des températures assez faibles pouvant </a:t>
            </a:r>
            <a:r>
              <a:rPr lang="fr-FR" dirty="0" smtClean="0"/>
              <a:t>descendre </a:t>
            </a:r>
            <a:r>
              <a:rPr lang="fr-FR" dirty="0"/>
              <a:t>jusqu’à 16 ou 17° et ne vont pas hésiter à mettre un pull pour éviter d’augmenter la température de chauffage. Leur flexibilité est entre 2 à 4°.</a:t>
            </a:r>
          </a:p>
          <a:p>
            <a:pPr>
              <a:buFont typeface="Wingdings" charset="2"/>
              <a:buChar char="u"/>
            </a:pPr>
            <a:r>
              <a:rPr lang="fr-FR" dirty="0"/>
              <a:t>Les optimisateurs ont une flexibilité relativement moyenne. Elle se situe entre 1 et 2°. Ceux-ci font leur réglage initialement, optimise leur système pour par la suite être dans le confort. </a:t>
            </a:r>
          </a:p>
          <a:p>
            <a:pPr>
              <a:buFont typeface="Wingdings" charset="2"/>
              <a:buChar char="u"/>
            </a:pPr>
            <a:r>
              <a:rPr lang="fr-FR" dirty="0"/>
              <a:t>Les consciencieux peuvent avoir une flexibilité plus importante. Celle-ci s’étend de 1 à 3°. </a:t>
            </a:r>
          </a:p>
          <a:p>
            <a:endParaRPr lang="fr-FR" dirty="0"/>
          </a:p>
        </p:txBody>
      </p:sp>
    </p:spTree>
    <p:extLst>
      <p:ext uri="{BB962C8B-B14F-4D97-AF65-F5344CB8AC3E}">
        <p14:creationId xmlns:p14="http://schemas.microsoft.com/office/powerpoint/2010/main" val="32082285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FR" sz="2400" b="1" dirty="0"/>
              <a:t>F</a:t>
            </a:r>
            <a:r>
              <a:rPr lang="fr-FR" sz="2400" b="1" dirty="0" smtClean="0"/>
              <a:t>lexibilité </a:t>
            </a:r>
            <a:r>
              <a:rPr lang="fr-FR" sz="2400" b="1" dirty="0"/>
              <a:t>thermique </a:t>
            </a:r>
            <a:r>
              <a:rPr lang="fr-FR" sz="2400" b="1" dirty="0" smtClean="0"/>
              <a:t>/ </a:t>
            </a:r>
            <a:r>
              <a:rPr lang="fr-FR" sz="2400" b="1" dirty="0"/>
              <a:t>Maitrise de la consommation d’énergie</a:t>
            </a:r>
            <a:endParaRPr lang="fr-FR" sz="2400" dirty="0"/>
          </a:p>
        </p:txBody>
      </p:sp>
      <p:pic>
        <p:nvPicPr>
          <p:cNvPr id="5" name="Content Placeholder 3" descr="matrice_flexi_maitrise_segmentation.pdf"/>
          <p:cNvPicPr>
            <a:picLocks noChangeAspect="1"/>
          </p:cNvPicPr>
          <p:nvPr/>
        </p:nvPicPr>
        <p:blipFill rotWithShape="1">
          <a:blip r:embed="rId3">
            <a:extLst>
              <a:ext uri="{28A0092B-C50C-407E-A947-70E740481C1C}">
                <a14:useLocalDpi xmlns:a14="http://schemas.microsoft.com/office/drawing/2010/main" val="0"/>
              </a:ext>
            </a:extLst>
          </a:blip>
          <a:srcRect t="-545" b="3825"/>
          <a:stretch/>
        </p:blipFill>
        <p:spPr>
          <a:xfrm>
            <a:off x="498474" y="1354668"/>
            <a:ext cx="7556313" cy="5164666"/>
          </a:xfrm>
          <a:prstGeom prst="rect">
            <a:avLst/>
          </a:prstGeom>
        </p:spPr>
      </p:pic>
    </p:spTree>
    <p:extLst>
      <p:ext uri="{BB962C8B-B14F-4D97-AF65-F5344CB8AC3E}">
        <p14:creationId xmlns:p14="http://schemas.microsoft.com/office/powerpoint/2010/main" val="41030921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a:t>
            </a:r>
            <a:r>
              <a:rPr lang="fr-FR" dirty="0" smtClean="0"/>
              <a:t>cosystème</a:t>
            </a:r>
            <a:endParaRPr lang="fr-FR" dirty="0"/>
          </a:p>
        </p:txBody>
      </p:sp>
      <p:pic>
        <p:nvPicPr>
          <p:cNvPr id="4" name="Picture 3" descr="écosyst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49" y="1500529"/>
            <a:ext cx="7832838" cy="4913049"/>
          </a:xfrm>
          <a:prstGeom prst="rect">
            <a:avLst/>
          </a:prstGeom>
        </p:spPr>
      </p:pic>
    </p:spTree>
    <p:extLst>
      <p:ext uri="{BB962C8B-B14F-4D97-AF65-F5344CB8AC3E}">
        <p14:creationId xmlns:p14="http://schemas.microsoft.com/office/powerpoint/2010/main" val="202105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nomiq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515"/>
            <a:ext cx="8503353" cy="6296748"/>
          </a:xfrm>
          <a:prstGeom prst="rect">
            <a:avLst/>
          </a:prstGeom>
        </p:spPr>
      </p:pic>
    </p:spTree>
    <p:extLst>
      <p:ext uri="{BB962C8B-B14F-4D97-AF65-F5344CB8AC3E}">
        <p14:creationId xmlns:p14="http://schemas.microsoft.com/office/powerpoint/2010/main" val="7017715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timisateu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Tree>
    <p:extLst>
      <p:ext uri="{BB962C8B-B14F-4D97-AF65-F5344CB8AC3E}">
        <p14:creationId xmlns:p14="http://schemas.microsoft.com/office/powerpoint/2010/main" val="9205486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ciencieu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20"/>
            <a:ext cx="9144000" cy="6461615"/>
          </a:xfrm>
          <a:prstGeom prst="rect">
            <a:avLst/>
          </a:prstGeom>
        </p:spPr>
      </p:pic>
    </p:spTree>
    <p:extLst>
      <p:ext uri="{BB962C8B-B14F-4D97-AF65-F5344CB8AC3E}">
        <p14:creationId xmlns:p14="http://schemas.microsoft.com/office/powerpoint/2010/main" val="352576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l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83"/>
            <a:ext cx="9144000" cy="6461615"/>
          </a:xfrm>
          <a:prstGeom prst="rect">
            <a:avLst/>
          </a:prstGeom>
        </p:spPr>
      </p:pic>
    </p:spTree>
    <p:extLst>
      <p:ext uri="{BB962C8B-B14F-4D97-AF65-F5344CB8AC3E}">
        <p14:creationId xmlns:p14="http://schemas.microsoft.com/office/powerpoint/2010/main" val="5479013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Potentiel de flexibilité</a:t>
            </a:r>
            <a:endParaRPr lang="fr-FR" dirty="0"/>
          </a:p>
        </p:txBody>
      </p:sp>
      <p:sp>
        <p:nvSpPr>
          <p:cNvPr id="5" name="Content Placeholder 4"/>
          <p:cNvSpPr>
            <a:spLocks noGrp="1"/>
          </p:cNvSpPr>
          <p:nvPr>
            <p:ph idx="1"/>
          </p:nvPr>
        </p:nvSpPr>
        <p:spPr/>
        <p:txBody>
          <a:bodyPr>
            <a:normAutofit/>
          </a:bodyPr>
          <a:lstStyle/>
          <a:p>
            <a:pPr marL="0" indent="0">
              <a:buNone/>
            </a:pPr>
            <a:r>
              <a:rPr lang="fr-FR" dirty="0" smtClean="0"/>
              <a:t>Incitants à la flexibilité : </a:t>
            </a:r>
          </a:p>
          <a:p>
            <a:pPr>
              <a:buFont typeface="Wingdings" charset="2"/>
              <a:buChar char="u"/>
            </a:pPr>
            <a:r>
              <a:rPr lang="fr-FR" dirty="0" smtClean="0"/>
              <a:t>Incitant financier pour 9 ménages</a:t>
            </a:r>
          </a:p>
          <a:p>
            <a:pPr>
              <a:buFont typeface="Wingdings" charset="2"/>
              <a:buChar char="u"/>
            </a:pPr>
            <a:r>
              <a:rPr lang="fr-FR" dirty="0"/>
              <a:t>Recherche d’optimisation pour 6 ménages </a:t>
            </a:r>
          </a:p>
          <a:p>
            <a:pPr>
              <a:buFont typeface="Wingdings" charset="2"/>
              <a:buChar char="u"/>
            </a:pPr>
            <a:r>
              <a:rPr lang="fr-FR" dirty="0" smtClean="0"/>
              <a:t>Incitant écologique pour 5 ménages et 2 PME</a:t>
            </a:r>
          </a:p>
          <a:p>
            <a:pPr>
              <a:buFont typeface="Wingdings" charset="2"/>
              <a:buChar char="u"/>
            </a:pPr>
            <a:r>
              <a:rPr lang="fr-FR" dirty="0" smtClean="0"/>
              <a:t>Aider à une meilleure gestion du réseau pour 4 ménages</a:t>
            </a:r>
          </a:p>
          <a:p>
            <a:pPr>
              <a:buFont typeface="Wingdings" charset="2"/>
              <a:buChar char="u"/>
            </a:pPr>
            <a:r>
              <a:rPr lang="fr-FR" dirty="0" smtClean="0"/>
              <a:t>Dans le cadre d’une action collective pour 2 ménages</a:t>
            </a:r>
          </a:p>
          <a:p>
            <a:pPr>
              <a:buFont typeface="Wingdings" charset="2"/>
              <a:buChar char="u"/>
            </a:pPr>
            <a:r>
              <a:rPr lang="fr-FR" dirty="0" smtClean="0"/>
              <a:t>Avoir accès à des informations pour mieux maitriser sa consommation pour 7 ménages</a:t>
            </a:r>
          </a:p>
          <a:p>
            <a:pPr>
              <a:buFontTx/>
              <a:buChar char="-"/>
            </a:pPr>
            <a:endParaRPr lang="fr-FR" dirty="0" smtClean="0"/>
          </a:p>
          <a:p>
            <a:endParaRPr lang="fr-FR" dirty="0"/>
          </a:p>
        </p:txBody>
      </p:sp>
    </p:spTree>
    <p:extLst>
      <p:ext uri="{BB962C8B-B14F-4D97-AF65-F5344CB8AC3E}">
        <p14:creationId xmlns:p14="http://schemas.microsoft.com/office/powerpoint/2010/main" val="9661431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PV et r</a:t>
            </a:r>
            <a:r>
              <a:rPr lang="en-GB" dirty="0" smtClean="0"/>
              <a:t>elations </a:t>
            </a:r>
            <a:r>
              <a:rPr lang="en-GB" dirty="0" smtClean="0"/>
              <a:t>au </a:t>
            </a:r>
            <a:r>
              <a:rPr lang="en-GB" dirty="0" err="1" smtClean="0"/>
              <a:t>réseau</a:t>
            </a:r>
            <a:endParaRPr lang="en-GB" dirty="0"/>
          </a:p>
        </p:txBody>
      </p:sp>
      <p:sp>
        <p:nvSpPr>
          <p:cNvPr id="3" name="Espace réservé du contenu 2"/>
          <p:cNvSpPr>
            <a:spLocks noGrp="1"/>
          </p:cNvSpPr>
          <p:nvPr>
            <p:ph idx="1"/>
          </p:nvPr>
        </p:nvSpPr>
        <p:spPr>
          <a:xfrm>
            <a:off x="498474" y="1981200"/>
            <a:ext cx="7556313" cy="4347673"/>
          </a:xfrm>
        </p:spPr>
        <p:txBody>
          <a:bodyPr>
            <a:normAutofit/>
          </a:bodyPr>
          <a:lstStyle/>
          <a:p>
            <a:r>
              <a:rPr lang="fr-BE" dirty="0" smtClean="0"/>
              <a:t>Installation des PV :</a:t>
            </a:r>
          </a:p>
          <a:p>
            <a:pPr lvl="1"/>
            <a:r>
              <a:rPr lang="fr-BE" dirty="0" smtClean="0"/>
              <a:t>12 en m</a:t>
            </a:r>
            <a:r>
              <a:rPr lang="fr-BE" dirty="0" smtClean="0"/>
              <a:t>ême temps que la construction/installation de la PAC</a:t>
            </a:r>
          </a:p>
          <a:p>
            <a:pPr lvl="1"/>
            <a:r>
              <a:rPr lang="fr-BE" dirty="0" smtClean="0"/>
              <a:t>7 s</a:t>
            </a:r>
            <a:r>
              <a:rPr lang="fr-BE" dirty="0" smtClean="0"/>
              <a:t>uite à la consommation de la PAC</a:t>
            </a:r>
          </a:p>
          <a:p>
            <a:pPr lvl="1"/>
            <a:r>
              <a:rPr lang="fr-BE" dirty="0" smtClean="0"/>
              <a:t>Pas de PV : pas le budget (8), pas esthétique (1), pas adéquat (1)</a:t>
            </a:r>
          </a:p>
          <a:p>
            <a:r>
              <a:rPr lang="fr-BE" dirty="0" smtClean="0"/>
              <a:t>Remarques :</a:t>
            </a:r>
          </a:p>
          <a:p>
            <a:pPr lvl="1"/>
            <a:r>
              <a:rPr lang="fr-BE" dirty="0" smtClean="0"/>
              <a:t>Souhait fréquent d’être « autonome », càd couvrir toute sa demande électrique</a:t>
            </a:r>
          </a:p>
          <a:p>
            <a:pPr lvl="1"/>
            <a:r>
              <a:rPr lang="fr-BE" dirty="0" smtClean="0"/>
              <a:t>Impression de ne plus consommer</a:t>
            </a:r>
          </a:p>
          <a:p>
            <a:pPr lvl="1"/>
            <a:r>
              <a:rPr lang="fr-BE" dirty="0" smtClean="0"/>
              <a:t>Abandon du bi-horaire</a:t>
            </a:r>
          </a:p>
          <a:p>
            <a:pPr lvl="1"/>
            <a:r>
              <a:rPr lang="fr-BE" dirty="0" smtClean="0"/>
              <a:t>Effet rebonds </a:t>
            </a:r>
          </a:p>
          <a:p>
            <a:pPr lvl="1"/>
            <a:r>
              <a:rPr lang="fr-BE" dirty="0" smtClean="0"/>
              <a:t>4 adaptent leur consommation à leur production et cherchent l’auto-consommation</a:t>
            </a:r>
          </a:p>
        </p:txBody>
      </p:sp>
    </p:spTree>
    <p:extLst>
      <p:ext uri="{BB962C8B-B14F-4D97-AF65-F5344CB8AC3E}">
        <p14:creationId xmlns:p14="http://schemas.microsoft.com/office/powerpoint/2010/main" val="3966510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Suite du </a:t>
            </a:r>
            <a:r>
              <a:rPr lang="en-GB" dirty="0" err="1" smtClean="0"/>
              <a:t>projet</a:t>
            </a:r>
            <a:r>
              <a:rPr lang="en-GB" dirty="0" smtClean="0"/>
              <a:t> </a:t>
            </a:r>
            <a:endParaRPr lang="en-GB" dirty="0"/>
          </a:p>
        </p:txBody>
      </p:sp>
      <p:sp>
        <p:nvSpPr>
          <p:cNvPr id="3" name="Espace réservé du contenu 2"/>
          <p:cNvSpPr>
            <a:spLocks noGrp="1"/>
          </p:cNvSpPr>
          <p:nvPr>
            <p:ph idx="1"/>
          </p:nvPr>
        </p:nvSpPr>
        <p:spPr/>
        <p:txBody>
          <a:bodyPr/>
          <a:lstStyle/>
          <a:p>
            <a:r>
              <a:rPr lang="fr-BE" dirty="0" smtClean="0"/>
              <a:t>Questionnaire en ligne auprès de tous les participants pour valider la segmentation</a:t>
            </a:r>
          </a:p>
          <a:p>
            <a:r>
              <a:rPr lang="fr-BE" dirty="0" smtClean="0"/>
              <a:t>4 focus group</a:t>
            </a:r>
          </a:p>
          <a:p>
            <a:r>
              <a:rPr lang="fr-BE" dirty="0" smtClean="0"/>
              <a:t>Co-design de l’interface avec le réseau</a:t>
            </a:r>
          </a:p>
          <a:p>
            <a:r>
              <a:rPr lang="fr-BE" dirty="0" smtClean="0"/>
              <a:t>Deuxième série d’enqu</a:t>
            </a:r>
            <a:r>
              <a:rPr lang="fr-BE" dirty="0" smtClean="0"/>
              <a:t>ête : discussion autour de contrats de flexibilité (fictifs) basés sur les données des répondants</a:t>
            </a:r>
            <a:endParaRPr lang="fr-BE" dirty="0"/>
          </a:p>
        </p:txBody>
      </p:sp>
    </p:spTree>
    <p:extLst>
      <p:ext uri="{BB962C8B-B14F-4D97-AF65-F5344CB8AC3E}">
        <p14:creationId xmlns:p14="http://schemas.microsoft.com/office/powerpoint/2010/main" val="123649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FLEXIPAC. Introduction</a:t>
            </a:r>
            <a:endParaRPr lang="en-GB" dirty="0"/>
          </a:p>
        </p:txBody>
      </p:sp>
      <p:sp>
        <p:nvSpPr>
          <p:cNvPr id="3" name="Espace réservé du contenu 2"/>
          <p:cNvSpPr>
            <a:spLocks noGrp="1"/>
          </p:cNvSpPr>
          <p:nvPr>
            <p:ph idx="1"/>
          </p:nvPr>
        </p:nvSpPr>
        <p:spPr>
          <a:xfrm>
            <a:off x="498474" y="1682612"/>
            <a:ext cx="7556313" cy="4678746"/>
          </a:xfrm>
        </p:spPr>
        <p:txBody>
          <a:bodyPr>
            <a:normAutofit/>
          </a:bodyPr>
          <a:lstStyle/>
          <a:p>
            <a:r>
              <a:rPr lang="fr-FR" dirty="0" smtClean="0"/>
              <a:t>Appel RELIABLE : 01/01/2013-30/06/2015</a:t>
            </a:r>
          </a:p>
          <a:p>
            <a:r>
              <a:rPr lang="fr-FR" u="sng" dirty="0" smtClean="0"/>
              <a:t>Objectif général </a:t>
            </a:r>
            <a:r>
              <a:rPr lang="fr-FR" dirty="0" smtClean="0"/>
              <a:t>: investiguer et de fournir les capacités techniques et économiques d’améliorer la flexibilité de la demande, à travers la conversion d’électricité en chaleur (via des pompes à chaleur)  en fonction des besoins d’équilibrage du réseau. </a:t>
            </a:r>
          </a:p>
          <a:p>
            <a:pPr lvl="1"/>
            <a:r>
              <a:rPr lang="fr-FR" dirty="0" smtClean="0"/>
              <a:t>Améliorer les prédictions météo locales : production solaire et éolien.</a:t>
            </a:r>
          </a:p>
          <a:p>
            <a:pPr lvl="1"/>
            <a:r>
              <a:rPr lang="fr-FR" dirty="0" smtClean="0"/>
              <a:t>Modéliser demande en chaleur dans b</a:t>
            </a:r>
            <a:r>
              <a:rPr lang="fr-FR" dirty="0" smtClean="0"/>
              <a:t>âtiments. </a:t>
            </a:r>
          </a:p>
          <a:p>
            <a:pPr lvl="1"/>
            <a:r>
              <a:rPr lang="fr-BE" dirty="0"/>
              <a:t>O</a:t>
            </a:r>
            <a:r>
              <a:rPr lang="fr-BE" dirty="0" smtClean="0"/>
              <a:t>ptimiser </a:t>
            </a:r>
            <a:r>
              <a:rPr lang="fr-BE" dirty="0"/>
              <a:t>le pilotage de la demande locale flexible </a:t>
            </a:r>
            <a:r>
              <a:rPr lang="fr-BE" dirty="0" smtClean="0"/>
              <a:t>via des </a:t>
            </a:r>
            <a:r>
              <a:rPr lang="fr-BE" dirty="0"/>
              <a:t>modèles de </a:t>
            </a:r>
            <a:r>
              <a:rPr lang="fr-BE" dirty="0" smtClean="0"/>
              <a:t>coût.</a:t>
            </a:r>
            <a:endParaRPr lang="fr-FR" dirty="0" smtClean="0"/>
          </a:p>
          <a:p>
            <a:r>
              <a:rPr lang="fr-FR" dirty="0" smtClean="0"/>
              <a:t>Notre partie</a:t>
            </a:r>
            <a:r>
              <a:rPr lang="fr-FR" dirty="0" smtClean="0"/>
              <a:t> : enqu</a:t>
            </a:r>
            <a:r>
              <a:rPr lang="fr-FR" dirty="0" smtClean="0"/>
              <a:t>ête ethnographique auprès de propriétaires de PAC qui ont reçu des compteurs intelligents</a:t>
            </a:r>
            <a:endParaRPr lang="fr-FR" dirty="0" smtClean="0"/>
          </a:p>
        </p:txBody>
      </p:sp>
    </p:spTree>
    <p:extLst>
      <p:ext uri="{BB962C8B-B14F-4D97-AF65-F5344CB8AC3E}">
        <p14:creationId xmlns:p14="http://schemas.microsoft.com/office/powerpoint/2010/main" val="1175595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38737"/>
          </a:xfrm>
          <a:prstGeom prst="rect">
            <a:avLst/>
          </a:prstGeom>
          <a:solidFill>
            <a:srgbClr val="330F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extBox 4"/>
          <p:cNvSpPr txBox="1"/>
          <p:nvPr/>
        </p:nvSpPr>
        <p:spPr>
          <a:xfrm>
            <a:off x="2058737" y="3447268"/>
            <a:ext cx="5146842" cy="393104"/>
          </a:xfrm>
          <a:prstGeom prst="rect">
            <a:avLst/>
          </a:prstGeom>
          <a:noFill/>
        </p:spPr>
        <p:txBody>
          <a:bodyPr wrap="square" rtlCol="0">
            <a:spAutoFit/>
          </a:bodyPr>
          <a:lstStyle/>
          <a:p>
            <a:r>
              <a:rPr lang="fr-FR" sz="2800" dirty="0" smtClean="0">
                <a:solidFill>
                  <a:schemeClr val="bg1"/>
                </a:solidFill>
              </a:rPr>
              <a:t>Merci de votre attention</a:t>
            </a:r>
            <a:endParaRPr lang="fr-FR" sz="2800" dirty="0">
              <a:solidFill>
                <a:schemeClr val="bg1"/>
              </a:solidFill>
            </a:endParaRPr>
          </a:p>
        </p:txBody>
      </p:sp>
    </p:spTree>
    <p:extLst>
      <p:ext uri="{BB962C8B-B14F-4D97-AF65-F5344CB8AC3E}">
        <p14:creationId xmlns:p14="http://schemas.microsoft.com/office/powerpoint/2010/main" val="278531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Enquête ethnographique</a:t>
            </a:r>
            <a:endParaRPr lang="fr-BE" dirty="0"/>
          </a:p>
        </p:txBody>
      </p:sp>
      <p:sp>
        <p:nvSpPr>
          <p:cNvPr id="3" name="Espace réservé du contenu 2"/>
          <p:cNvSpPr>
            <a:spLocks noGrp="1"/>
          </p:cNvSpPr>
          <p:nvPr>
            <p:ph idx="1"/>
          </p:nvPr>
        </p:nvSpPr>
        <p:spPr>
          <a:xfrm>
            <a:off x="498474" y="1600200"/>
            <a:ext cx="7556313" cy="4717736"/>
          </a:xfrm>
        </p:spPr>
        <p:txBody>
          <a:bodyPr>
            <a:normAutofit lnSpcReduction="10000"/>
          </a:bodyPr>
          <a:lstStyle/>
          <a:p>
            <a:r>
              <a:rPr lang="fr-BE" dirty="0" smtClean="0"/>
              <a:t>16 ménages et 13 PME</a:t>
            </a:r>
          </a:p>
          <a:p>
            <a:r>
              <a:rPr lang="fr-BE" dirty="0" smtClean="0"/>
              <a:t>2 questionnaires de sélection des candidats : 83 installations de compteurs intelligents</a:t>
            </a:r>
          </a:p>
          <a:p>
            <a:r>
              <a:rPr lang="fr-BE" dirty="0" smtClean="0"/>
              <a:t>Questionnaire semi-directif à domicile/en entreprise</a:t>
            </a:r>
            <a:endParaRPr lang="fr-BE" dirty="0" smtClean="0"/>
          </a:p>
          <a:p>
            <a:r>
              <a:rPr lang="fr-BE" dirty="0" smtClean="0"/>
              <a:t>Nombreux b</a:t>
            </a:r>
            <a:r>
              <a:rPr lang="fr-BE" dirty="0" smtClean="0"/>
              <a:t>iais : </a:t>
            </a:r>
          </a:p>
          <a:p>
            <a:pPr lvl="1"/>
            <a:r>
              <a:rPr lang="fr-BE" dirty="0" smtClean="0"/>
              <a:t>Possèdent une PAC. </a:t>
            </a:r>
          </a:p>
          <a:p>
            <a:pPr lvl="1"/>
            <a:r>
              <a:rPr lang="fr-BE" dirty="0" smtClean="0"/>
              <a:t>Acceptent la pose des compteurs intelligents (1/4h sur arrivée générale, PAC et PV)</a:t>
            </a:r>
          </a:p>
          <a:p>
            <a:pPr lvl="1"/>
            <a:r>
              <a:rPr lang="fr-BE" dirty="0" smtClean="0"/>
              <a:t>Bon niveau d’isolation du b</a:t>
            </a:r>
            <a:r>
              <a:rPr lang="fr-BE" dirty="0" smtClean="0"/>
              <a:t>âtiment</a:t>
            </a:r>
            <a:endParaRPr lang="fr-BE" dirty="0" smtClean="0"/>
          </a:p>
          <a:p>
            <a:pPr lvl="1"/>
            <a:r>
              <a:rPr lang="fr-BE" dirty="0" smtClean="0"/>
              <a:t>Propriétaires </a:t>
            </a:r>
          </a:p>
          <a:p>
            <a:pPr lvl="1"/>
            <a:r>
              <a:rPr lang="fr-BE" dirty="0" smtClean="0"/>
              <a:t>Installation électrique lisible</a:t>
            </a:r>
          </a:p>
          <a:p>
            <a:pPr lvl="1"/>
            <a:r>
              <a:rPr lang="fr-BE" dirty="0" smtClean="0"/>
              <a:t>Ont répondu à l’appel : intér</a:t>
            </a:r>
            <a:r>
              <a:rPr lang="fr-BE" dirty="0" smtClean="0"/>
              <a:t>êt personnel </a:t>
            </a:r>
            <a:endParaRPr lang="fr-BE" dirty="0" smtClean="0"/>
          </a:p>
          <a:p>
            <a:pPr lvl="1"/>
            <a:endParaRPr lang="fr-BE" dirty="0" smtClean="0"/>
          </a:p>
          <a:p>
            <a:pPr lvl="1"/>
            <a:endParaRPr lang="fr-BE" dirty="0"/>
          </a:p>
        </p:txBody>
      </p:sp>
    </p:spTree>
    <p:extLst>
      <p:ext uri="{BB962C8B-B14F-4D97-AF65-F5344CB8AC3E}">
        <p14:creationId xmlns:p14="http://schemas.microsoft.com/office/powerpoint/2010/main" val="425380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Variables explicatives pour la segmentation</a:t>
            </a:r>
            <a:endParaRPr lang="fr-FR" sz="2400" dirty="0"/>
          </a:p>
        </p:txBody>
      </p:sp>
      <p:sp>
        <p:nvSpPr>
          <p:cNvPr id="3" name="Content Placeholder 2"/>
          <p:cNvSpPr>
            <a:spLocks noGrp="1"/>
          </p:cNvSpPr>
          <p:nvPr>
            <p:ph idx="1"/>
          </p:nvPr>
        </p:nvSpPr>
        <p:spPr/>
        <p:txBody>
          <a:bodyPr/>
          <a:lstStyle/>
          <a:p>
            <a:pPr>
              <a:buFont typeface="Wingdings" charset="2"/>
              <a:buChar char="u"/>
            </a:pPr>
            <a:r>
              <a:rPr lang="fr-FR" dirty="0" smtClean="0"/>
              <a:t>Pratiques écologiques</a:t>
            </a:r>
          </a:p>
          <a:p>
            <a:pPr>
              <a:buFont typeface="Wingdings" charset="2"/>
              <a:buChar char="u"/>
            </a:pPr>
            <a:r>
              <a:rPr lang="fr-FR" dirty="0" smtClean="0"/>
              <a:t>Logique de calcul économique</a:t>
            </a:r>
          </a:p>
          <a:p>
            <a:pPr>
              <a:buFont typeface="Wingdings" charset="2"/>
              <a:buChar char="u"/>
            </a:pPr>
            <a:r>
              <a:rPr lang="fr-FR" dirty="0" smtClean="0"/>
              <a:t>Pratiques techniques</a:t>
            </a:r>
          </a:p>
          <a:p>
            <a:pPr>
              <a:buFont typeface="Wingdings" charset="2"/>
              <a:buChar char="u"/>
            </a:pPr>
            <a:r>
              <a:rPr lang="fr-FR" dirty="0" smtClean="0"/>
              <a:t>Appropriation de la PAC</a:t>
            </a:r>
          </a:p>
          <a:p>
            <a:pPr>
              <a:buFont typeface="Wingdings" charset="2"/>
              <a:buChar char="u"/>
            </a:pPr>
            <a:r>
              <a:rPr lang="fr-FR" dirty="0" smtClean="0"/>
              <a:t>Maitrise de la consommation d’énergie</a:t>
            </a:r>
          </a:p>
          <a:p>
            <a:pPr>
              <a:buFont typeface="Wingdings" charset="2"/>
              <a:buChar char="u"/>
            </a:pPr>
            <a:r>
              <a:rPr lang="fr-FR" dirty="0" smtClean="0"/>
              <a:t>Flexibilité thermique</a:t>
            </a:r>
            <a:endParaRPr lang="fr-FR" dirty="0"/>
          </a:p>
        </p:txBody>
      </p:sp>
    </p:spTree>
    <p:extLst>
      <p:ext uri="{BB962C8B-B14F-4D97-AF65-F5344CB8AC3E}">
        <p14:creationId xmlns:p14="http://schemas.microsoft.com/office/powerpoint/2010/main" val="382047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a:t>
            </a:r>
            <a:br>
              <a:rPr lang="fr-FR" sz="2400" dirty="0" smtClean="0"/>
            </a:br>
            <a:r>
              <a:rPr lang="fr-FR" sz="2400" dirty="0" smtClean="0"/>
              <a:t>Pratique écologique</a:t>
            </a:r>
            <a:endParaRPr lang="fr-FR" sz="2400" dirty="0"/>
          </a:p>
        </p:txBody>
      </p:sp>
      <p:sp>
        <p:nvSpPr>
          <p:cNvPr id="7" name="Rectangle 6"/>
          <p:cNvSpPr/>
          <p:nvPr/>
        </p:nvSpPr>
        <p:spPr>
          <a:xfrm>
            <a:off x="592667" y="1330476"/>
            <a:ext cx="3326190" cy="6047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3" name="Picture 2" descr="Pratique écologique_horizontal.pdf"/>
          <p:cNvPicPr>
            <a:picLocks noChangeAspect="1"/>
          </p:cNvPicPr>
          <p:nvPr/>
        </p:nvPicPr>
        <p:blipFill rotWithShape="1">
          <a:blip r:embed="rId3">
            <a:extLst>
              <a:ext uri="{28A0092B-C50C-407E-A947-70E740481C1C}">
                <a14:useLocalDpi xmlns:a14="http://schemas.microsoft.com/office/drawing/2010/main" val="0"/>
              </a:ext>
            </a:extLst>
          </a:blip>
          <a:srcRect t="18630"/>
          <a:stretch/>
        </p:blipFill>
        <p:spPr>
          <a:xfrm>
            <a:off x="0" y="1600200"/>
            <a:ext cx="9144000" cy="5257800"/>
          </a:xfrm>
          <a:prstGeom prst="rect">
            <a:avLst/>
          </a:prstGeom>
        </p:spPr>
      </p:pic>
    </p:spTree>
    <p:extLst>
      <p:ext uri="{BB962C8B-B14F-4D97-AF65-F5344CB8AC3E}">
        <p14:creationId xmlns:p14="http://schemas.microsoft.com/office/powerpoint/2010/main" val="37759409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a:t>
            </a:r>
            <a:br>
              <a:rPr lang="fr-FR" sz="2400" dirty="0" smtClean="0"/>
            </a:br>
            <a:r>
              <a:rPr lang="fr-FR" sz="2400" dirty="0" smtClean="0"/>
              <a:t>Logique de calcul économique</a:t>
            </a:r>
            <a:endParaRPr lang="fr-FR" sz="2400" dirty="0"/>
          </a:p>
        </p:txBody>
      </p:sp>
      <p:sp>
        <p:nvSpPr>
          <p:cNvPr id="7" name="Rectangle 6"/>
          <p:cNvSpPr/>
          <p:nvPr/>
        </p:nvSpPr>
        <p:spPr>
          <a:xfrm>
            <a:off x="592667" y="1330476"/>
            <a:ext cx="3326190" cy="6047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3" name="Picture 2" descr="Logique économique_horizontal.pdf"/>
          <p:cNvPicPr>
            <a:picLocks noChangeAspect="1"/>
          </p:cNvPicPr>
          <p:nvPr/>
        </p:nvPicPr>
        <p:blipFill rotWithShape="1">
          <a:blip r:embed="rId3">
            <a:extLst>
              <a:ext uri="{28A0092B-C50C-407E-A947-70E740481C1C}">
                <a14:useLocalDpi xmlns:a14="http://schemas.microsoft.com/office/drawing/2010/main" val="0"/>
              </a:ext>
            </a:extLst>
          </a:blip>
          <a:srcRect t="17451"/>
          <a:stretch/>
        </p:blipFill>
        <p:spPr>
          <a:xfrm>
            <a:off x="0" y="1935238"/>
            <a:ext cx="9144000" cy="5334000"/>
          </a:xfrm>
          <a:prstGeom prst="rect">
            <a:avLst/>
          </a:prstGeom>
        </p:spPr>
      </p:pic>
    </p:spTree>
    <p:extLst>
      <p:ext uri="{BB962C8B-B14F-4D97-AF65-F5344CB8AC3E}">
        <p14:creationId xmlns:p14="http://schemas.microsoft.com/office/powerpoint/2010/main" val="1384662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a:t>
            </a:r>
            <a:br>
              <a:rPr lang="fr-FR" sz="2400" dirty="0" smtClean="0"/>
            </a:br>
            <a:r>
              <a:rPr lang="fr-FR" sz="2400" dirty="0" smtClean="0"/>
              <a:t>Pratique Technique</a:t>
            </a:r>
            <a:endParaRPr lang="fr-FR" sz="2400" dirty="0"/>
          </a:p>
        </p:txBody>
      </p:sp>
      <p:sp>
        <p:nvSpPr>
          <p:cNvPr id="7" name="Rectangle 6"/>
          <p:cNvSpPr/>
          <p:nvPr/>
        </p:nvSpPr>
        <p:spPr>
          <a:xfrm>
            <a:off x="592667" y="1330476"/>
            <a:ext cx="3326190" cy="6047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 name="Picture 4" descr="Pratique_technique_horizontal.pdf"/>
          <p:cNvPicPr>
            <a:picLocks noChangeAspect="1"/>
          </p:cNvPicPr>
          <p:nvPr/>
        </p:nvPicPr>
        <p:blipFill rotWithShape="1">
          <a:blip r:embed="rId3">
            <a:extLst>
              <a:ext uri="{28A0092B-C50C-407E-A947-70E740481C1C}">
                <a14:useLocalDpi xmlns:a14="http://schemas.microsoft.com/office/drawing/2010/main" val="0"/>
              </a:ext>
            </a:extLst>
          </a:blip>
          <a:srcRect t="16702"/>
          <a:stretch/>
        </p:blipFill>
        <p:spPr>
          <a:xfrm>
            <a:off x="0" y="1475619"/>
            <a:ext cx="9144000" cy="5382381"/>
          </a:xfrm>
          <a:prstGeom prst="rect">
            <a:avLst/>
          </a:prstGeom>
        </p:spPr>
      </p:pic>
    </p:spTree>
    <p:extLst>
      <p:ext uri="{BB962C8B-B14F-4D97-AF65-F5344CB8AC3E}">
        <p14:creationId xmlns:p14="http://schemas.microsoft.com/office/powerpoint/2010/main" val="37759409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Variable</a:t>
            </a:r>
            <a:br>
              <a:rPr lang="fr-FR" sz="2400" dirty="0" smtClean="0"/>
            </a:br>
            <a:r>
              <a:rPr lang="fr-FR" sz="2400" dirty="0" smtClean="0"/>
              <a:t>Appropriation des réglages de la PAC</a:t>
            </a:r>
            <a:endParaRPr lang="fr-FR" sz="2400" dirty="0"/>
          </a:p>
        </p:txBody>
      </p:sp>
      <p:pic>
        <p:nvPicPr>
          <p:cNvPr id="5" name="Picture 4" descr="Appropriation_PAC_horizont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06" y="900218"/>
            <a:ext cx="8803143" cy="6220748"/>
          </a:xfrm>
          <a:prstGeom prst="rect">
            <a:avLst/>
          </a:prstGeom>
        </p:spPr>
      </p:pic>
      <p:sp>
        <p:nvSpPr>
          <p:cNvPr id="7" name="Rectangle 6"/>
          <p:cNvSpPr/>
          <p:nvPr/>
        </p:nvSpPr>
        <p:spPr>
          <a:xfrm>
            <a:off x="592667" y="1330476"/>
            <a:ext cx="3326190" cy="6047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874641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2813</TotalTime>
  <Words>2673</Words>
  <Application>Microsoft Macintosh PowerPoint</Application>
  <PresentationFormat>Présentation à l'écran (4:3)</PresentationFormat>
  <Paragraphs>172</Paragraphs>
  <Slides>30</Slides>
  <Notes>21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Advantage</vt:lpstr>
      <vt:lpstr>Flexibilité et pompes à chaleur. Segmentation de ménages et d’entreprises. </vt:lpstr>
      <vt:lpstr>Plan de la présentation</vt:lpstr>
      <vt:lpstr>FLEXIPAC. Introduction</vt:lpstr>
      <vt:lpstr>Enquête ethnographique</vt:lpstr>
      <vt:lpstr>Variables explicatives pour la segmentation</vt:lpstr>
      <vt:lpstr>Variable Pratique écologique</vt:lpstr>
      <vt:lpstr>Variable Logique de calcul économique</vt:lpstr>
      <vt:lpstr>Variable Pratique Technique</vt:lpstr>
      <vt:lpstr>Variable Appropriation des réglages de la PAC</vt:lpstr>
      <vt:lpstr>Variable Maitrise de la consommation d’énergie</vt:lpstr>
      <vt:lpstr>Pratiques écologiques / Logique de calcul économique</vt:lpstr>
      <vt:lpstr>Pratiques écologiques / Logique de calcul économique</vt:lpstr>
      <vt:lpstr>Pratiques écologiques / Logique de calcul économique</vt:lpstr>
      <vt:lpstr>Pratiques écologiques / Logique de calcul économique</vt:lpstr>
      <vt:lpstr>Pratiques écologiques / Logique de calcul économique</vt:lpstr>
      <vt:lpstr>Pratiques écologiques / Maitrise consommation d’énergie</vt:lpstr>
      <vt:lpstr>Logique de calcul économique / Maitrise consommation d’énergie</vt:lpstr>
      <vt:lpstr>Pratique technique / maitrise de la consommation d’énergie</vt:lpstr>
      <vt:lpstr>Flexibilité thermique / Appropriation de la PAC</vt:lpstr>
      <vt:lpstr>Flexibilité thermique / Appropriation de la PAC</vt:lpstr>
      <vt:lpstr>Flexibilité thermique / Maitrise de la consommation d’énergie</vt:lpstr>
      <vt:lpstr>Écosystème</vt:lpstr>
      <vt:lpstr>Présentation PowerPoint</vt:lpstr>
      <vt:lpstr>Présentation PowerPoint</vt:lpstr>
      <vt:lpstr>Présentation PowerPoint</vt:lpstr>
      <vt:lpstr>Présentation PowerPoint</vt:lpstr>
      <vt:lpstr>Potentiel de flexibilité</vt:lpstr>
      <vt:lpstr>PV et relations au réseau</vt:lpstr>
      <vt:lpstr>Suite du projet </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Segmentation </dc:title>
  <dc:creator>brigitte</dc:creator>
  <cp:lastModifiedBy>Grégoire Wallenborn</cp:lastModifiedBy>
  <cp:revision>82</cp:revision>
  <dcterms:created xsi:type="dcterms:W3CDTF">2014-03-03T14:17:26Z</dcterms:created>
  <dcterms:modified xsi:type="dcterms:W3CDTF">2014-04-21T13:45:16Z</dcterms:modified>
</cp:coreProperties>
</file>